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3"/>
  </p:notesMasterIdLst>
  <p:sldIdLst>
    <p:sldId id="295" r:id="rId2"/>
    <p:sldId id="306" r:id="rId3"/>
    <p:sldId id="312" r:id="rId4"/>
    <p:sldId id="258" r:id="rId5"/>
    <p:sldId id="275" r:id="rId6"/>
    <p:sldId id="276" r:id="rId7"/>
    <p:sldId id="277" r:id="rId8"/>
    <p:sldId id="279" r:id="rId9"/>
    <p:sldId id="284" r:id="rId10"/>
    <p:sldId id="287" r:id="rId11"/>
    <p:sldId id="288" r:id="rId12"/>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B05"/>
    <a:srgbClr val="20E8AF"/>
    <a:srgbClr val="D731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4471" autoAdjust="0"/>
  </p:normalViewPr>
  <p:slideViewPr>
    <p:cSldViewPr snapToGrid="0">
      <p:cViewPr varScale="1">
        <p:scale>
          <a:sx n="83" d="100"/>
          <a:sy n="83" d="100"/>
        </p:scale>
        <p:origin x="60" y="474"/>
      </p:cViewPr>
      <p:guideLst/>
    </p:cSldViewPr>
  </p:slideViewPr>
  <p:outlineViewPr>
    <p:cViewPr>
      <p:scale>
        <a:sx n="33" d="100"/>
        <a:sy n="33" d="100"/>
      </p:scale>
      <p:origin x="0" y="-332"/>
    </p:cViewPr>
  </p:outlineViewPr>
  <p:notesTextViewPr>
    <p:cViewPr>
      <p:scale>
        <a:sx n="1" d="1"/>
        <a:sy n="1" d="1"/>
      </p:scale>
      <p:origin x="0" y="0"/>
    </p:cViewPr>
  </p:notesTextViewPr>
  <p:sorterViewPr>
    <p:cViewPr>
      <p:scale>
        <a:sx n="100" d="100"/>
        <a:sy n="100" d="100"/>
      </p:scale>
      <p:origin x="0" y="-9276"/>
    </p:cViewPr>
  </p:sorterViewPr>
  <p:notesViewPr>
    <p:cSldViewPr snapToGrid="0">
      <p:cViewPr varScale="1">
        <p:scale>
          <a:sx n="50" d="100"/>
          <a:sy n="50" d="100"/>
        </p:scale>
        <p:origin x="263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FC15A-FE3F-4467-9D83-E07BF6323A3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451663BE-AC97-4279-9711-AC1491D3CE73}">
      <dgm:prSet phldrT="[Text]" custT="1"/>
      <dgm:spPr>
        <a:solidFill>
          <a:srgbClr val="FF0000"/>
        </a:solidFill>
      </dgm:spPr>
      <dgm:t>
        <a:bodyPr/>
        <a:lstStyle/>
        <a:p>
          <a:r>
            <a:rPr lang="en-US" sz="2000" b="1" dirty="0">
              <a:solidFill>
                <a:schemeClr val="bg1"/>
              </a:solidFill>
            </a:rPr>
            <a:t>DEPOPULATION</a:t>
          </a:r>
        </a:p>
        <a:p>
          <a:r>
            <a:rPr lang="en-US" sz="2000" b="1" dirty="0">
              <a:solidFill>
                <a:schemeClr val="bg1"/>
              </a:solidFill>
            </a:rPr>
            <a:t>&amp;</a:t>
          </a:r>
        </a:p>
        <a:p>
          <a:r>
            <a:rPr lang="en-US" sz="2000" b="1" dirty="0">
              <a:solidFill>
                <a:schemeClr val="bg1"/>
              </a:solidFill>
            </a:rPr>
            <a:t>AGING</a:t>
          </a:r>
        </a:p>
      </dgm:t>
    </dgm:pt>
    <dgm:pt modelId="{6C5FEE42-5D25-454C-8693-55F7F2BF524B}" type="parTrans" cxnId="{5B9427D4-78B7-44C7-9F00-91C2861E8D06}">
      <dgm:prSet/>
      <dgm:spPr/>
      <dgm:t>
        <a:bodyPr/>
        <a:lstStyle/>
        <a:p>
          <a:endParaRPr lang="en-US"/>
        </a:p>
      </dgm:t>
    </dgm:pt>
    <dgm:pt modelId="{547213E8-96EF-4B23-AD0F-C5A25E523F48}" type="sibTrans" cxnId="{5B9427D4-78B7-44C7-9F00-91C2861E8D06}">
      <dgm:prSet/>
      <dgm:spPr/>
      <dgm:t>
        <a:bodyPr/>
        <a:lstStyle/>
        <a:p>
          <a:endParaRPr lang="en-US"/>
        </a:p>
      </dgm:t>
    </dgm:pt>
    <dgm:pt modelId="{ACDC8C25-8444-4D5F-91F6-27227807D04F}">
      <dgm:prSet phldrT="[Text]" custT="1"/>
      <dgm:spPr>
        <a:solidFill>
          <a:srgbClr val="20E8AF"/>
        </a:solidFill>
      </dgm:spPr>
      <dgm:t>
        <a:bodyPr/>
        <a:lstStyle/>
        <a:p>
          <a:r>
            <a:rPr lang="en-US" sz="1600" b="1" dirty="0">
              <a:solidFill>
                <a:schemeClr val="tx1"/>
              </a:solidFill>
            </a:rPr>
            <a:t>Technology</a:t>
          </a:r>
        </a:p>
      </dgm:t>
    </dgm:pt>
    <dgm:pt modelId="{2952EB9F-25C0-43F8-B010-C8D265532503}" type="parTrans" cxnId="{6F8675DD-7A6E-4BC2-9C0B-11D81D24902F}">
      <dgm:prSet/>
      <dgm:spPr>
        <a:solidFill>
          <a:schemeClr val="accent4"/>
        </a:solidFill>
      </dgm:spPr>
      <dgm:t>
        <a:bodyPr/>
        <a:lstStyle/>
        <a:p>
          <a:endParaRPr lang="en-US"/>
        </a:p>
      </dgm:t>
    </dgm:pt>
    <dgm:pt modelId="{23FAD748-DD92-496A-B256-99C15EDD7B6E}" type="sibTrans" cxnId="{6F8675DD-7A6E-4BC2-9C0B-11D81D24902F}">
      <dgm:prSet/>
      <dgm:spPr/>
      <dgm:t>
        <a:bodyPr/>
        <a:lstStyle/>
        <a:p>
          <a:endParaRPr lang="en-US"/>
        </a:p>
      </dgm:t>
    </dgm:pt>
    <dgm:pt modelId="{1B6CF5BC-54DE-4954-9A19-A5C32FBCC4EE}">
      <dgm:prSet phldrT="[Text]" custT="1"/>
      <dgm:spPr>
        <a:solidFill>
          <a:schemeClr val="accent3"/>
        </a:solidFill>
      </dgm:spPr>
      <dgm:t>
        <a:bodyPr/>
        <a:lstStyle/>
        <a:p>
          <a:r>
            <a:rPr lang="en-US" sz="1800" b="1" dirty="0">
              <a:solidFill>
                <a:schemeClr val="tx1"/>
              </a:solidFill>
            </a:rPr>
            <a:t>Foreign Workers</a:t>
          </a:r>
        </a:p>
      </dgm:t>
    </dgm:pt>
    <dgm:pt modelId="{E2ACA4B6-973C-46C5-A288-575A2BB3F24D}" type="parTrans" cxnId="{36821E77-33C9-448E-A0AE-02EF54BF2B8E}">
      <dgm:prSet/>
      <dgm:spPr>
        <a:solidFill>
          <a:schemeClr val="accent4"/>
        </a:solidFill>
      </dgm:spPr>
      <dgm:t>
        <a:bodyPr/>
        <a:lstStyle/>
        <a:p>
          <a:endParaRPr lang="en-US"/>
        </a:p>
      </dgm:t>
    </dgm:pt>
    <dgm:pt modelId="{35B9D30C-2F90-4175-9595-4C35C9AE8E60}" type="sibTrans" cxnId="{36821E77-33C9-448E-A0AE-02EF54BF2B8E}">
      <dgm:prSet/>
      <dgm:spPr/>
      <dgm:t>
        <a:bodyPr/>
        <a:lstStyle/>
        <a:p>
          <a:endParaRPr lang="en-US"/>
        </a:p>
      </dgm:t>
    </dgm:pt>
    <dgm:pt modelId="{B12FF366-0749-4AD1-8F94-A97E936676E7}">
      <dgm:prSet phldrT="[Text]" custT="1"/>
      <dgm:spPr>
        <a:solidFill>
          <a:schemeClr val="accent4"/>
        </a:solidFill>
      </dgm:spPr>
      <dgm:t>
        <a:bodyPr/>
        <a:lstStyle/>
        <a:p>
          <a:pPr>
            <a:lnSpc>
              <a:spcPct val="100000"/>
            </a:lnSpc>
            <a:spcAft>
              <a:spcPts val="0"/>
            </a:spcAft>
          </a:pPr>
          <a:r>
            <a:rPr lang="en-US" sz="1800" b="1" dirty="0">
              <a:solidFill>
                <a:schemeClr val="tx1"/>
              </a:solidFill>
            </a:rPr>
            <a:t>Increase</a:t>
          </a:r>
        </a:p>
        <a:p>
          <a:pPr>
            <a:lnSpc>
              <a:spcPct val="100000"/>
            </a:lnSpc>
            <a:spcAft>
              <a:spcPts val="0"/>
            </a:spcAft>
          </a:pPr>
          <a:r>
            <a:rPr lang="en-US" sz="1800" b="1" dirty="0">
              <a:solidFill>
                <a:schemeClr val="tx1"/>
              </a:solidFill>
            </a:rPr>
            <a:t>Birthrate</a:t>
          </a:r>
          <a:endParaRPr lang="en-US" sz="1600" b="1" dirty="0">
            <a:solidFill>
              <a:schemeClr val="tx1"/>
            </a:solidFill>
          </a:endParaRPr>
        </a:p>
      </dgm:t>
    </dgm:pt>
    <dgm:pt modelId="{FD92AA61-E4D2-4A3F-966C-9782B46A0749}" type="parTrans" cxnId="{C0535750-E0E1-495D-A7AD-2B06EBDEE4E6}">
      <dgm:prSet/>
      <dgm:spPr>
        <a:solidFill>
          <a:schemeClr val="accent4"/>
        </a:solidFill>
      </dgm:spPr>
      <dgm:t>
        <a:bodyPr/>
        <a:lstStyle/>
        <a:p>
          <a:endParaRPr lang="en-US"/>
        </a:p>
      </dgm:t>
    </dgm:pt>
    <dgm:pt modelId="{A980C105-3783-4E75-A333-FFB3FA12483C}" type="sibTrans" cxnId="{C0535750-E0E1-495D-A7AD-2B06EBDEE4E6}">
      <dgm:prSet/>
      <dgm:spPr/>
      <dgm:t>
        <a:bodyPr/>
        <a:lstStyle/>
        <a:p>
          <a:endParaRPr lang="en-US"/>
        </a:p>
      </dgm:t>
    </dgm:pt>
    <dgm:pt modelId="{DC5C3F46-9586-4A41-84F5-688CF66A9B14}">
      <dgm:prSet phldrT="[Text]" custT="1"/>
      <dgm:spPr>
        <a:solidFill>
          <a:srgbClr val="B7BB05"/>
        </a:solidFill>
      </dgm:spPr>
      <dgm:t>
        <a:bodyPr/>
        <a:lstStyle/>
        <a:p>
          <a:pPr>
            <a:lnSpc>
              <a:spcPct val="100000"/>
            </a:lnSpc>
            <a:spcAft>
              <a:spcPts val="0"/>
            </a:spcAft>
          </a:pPr>
          <a:r>
            <a:rPr lang="en-US" sz="1700" b="1" dirty="0"/>
            <a:t>Increase </a:t>
          </a:r>
        </a:p>
        <a:p>
          <a:pPr>
            <a:lnSpc>
              <a:spcPct val="100000"/>
            </a:lnSpc>
            <a:spcAft>
              <a:spcPts val="0"/>
            </a:spcAft>
          </a:pPr>
          <a:r>
            <a:rPr lang="en-US" sz="1700" b="1" dirty="0"/>
            <a:t>Retirement</a:t>
          </a:r>
        </a:p>
        <a:p>
          <a:pPr>
            <a:lnSpc>
              <a:spcPct val="100000"/>
            </a:lnSpc>
            <a:spcAft>
              <a:spcPts val="0"/>
            </a:spcAft>
          </a:pPr>
          <a:r>
            <a:rPr lang="en-US" sz="1700" b="1" dirty="0"/>
            <a:t>Age</a:t>
          </a:r>
        </a:p>
      </dgm:t>
    </dgm:pt>
    <dgm:pt modelId="{E09D91FA-12C6-4BBA-B74F-7A4E4EC4A4EC}" type="parTrans" cxnId="{F1FC63C7-6711-4BDD-9571-9BDE1A66C249}">
      <dgm:prSet/>
      <dgm:spPr>
        <a:solidFill>
          <a:schemeClr val="accent4"/>
        </a:solidFill>
      </dgm:spPr>
      <dgm:t>
        <a:bodyPr/>
        <a:lstStyle/>
        <a:p>
          <a:endParaRPr lang="en-US"/>
        </a:p>
      </dgm:t>
    </dgm:pt>
    <dgm:pt modelId="{D8816884-AE19-4BA2-8280-83584DC0C5CD}" type="sibTrans" cxnId="{F1FC63C7-6711-4BDD-9571-9BDE1A66C249}">
      <dgm:prSet/>
      <dgm:spPr/>
      <dgm:t>
        <a:bodyPr/>
        <a:lstStyle/>
        <a:p>
          <a:endParaRPr lang="en-US"/>
        </a:p>
      </dgm:t>
    </dgm:pt>
    <dgm:pt modelId="{34A931E1-EBF8-4427-9F4B-DAE4C20B5F86}">
      <dgm:prSet custT="1"/>
      <dgm:spPr/>
      <dgm:t>
        <a:bodyPr/>
        <a:lstStyle/>
        <a:p>
          <a:pPr>
            <a:lnSpc>
              <a:spcPct val="100000"/>
            </a:lnSpc>
            <a:spcAft>
              <a:spcPts val="0"/>
            </a:spcAft>
          </a:pPr>
          <a:r>
            <a:rPr lang="en-US" sz="1800" b="1" dirty="0"/>
            <a:t>Active </a:t>
          </a:r>
        </a:p>
        <a:p>
          <a:pPr>
            <a:lnSpc>
              <a:spcPct val="100000"/>
            </a:lnSpc>
            <a:spcAft>
              <a:spcPts val="0"/>
            </a:spcAft>
          </a:pPr>
          <a:r>
            <a:rPr lang="en-US" sz="1800" b="1" dirty="0"/>
            <a:t>Aging</a:t>
          </a:r>
          <a:endParaRPr lang="en-US" sz="1100" b="1" dirty="0"/>
        </a:p>
      </dgm:t>
    </dgm:pt>
    <dgm:pt modelId="{2C212A24-8A40-4E97-B890-4C92EB41B559}" type="parTrans" cxnId="{B94A543B-52A4-4ADB-9BE9-3118E632EA77}">
      <dgm:prSet/>
      <dgm:spPr>
        <a:solidFill>
          <a:schemeClr val="accent4"/>
        </a:solidFill>
      </dgm:spPr>
      <dgm:t>
        <a:bodyPr/>
        <a:lstStyle/>
        <a:p>
          <a:endParaRPr lang="en-US"/>
        </a:p>
      </dgm:t>
    </dgm:pt>
    <dgm:pt modelId="{E594D3C1-CA90-4C27-A65D-055120CB8C1C}" type="sibTrans" cxnId="{B94A543B-52A4-4ADB-9BE9-3118E632EA77}">
      <dgm:prSet/>
      <dgm:spPr/>
      <dgm:t>
        <a:bodyPr/>
        <a:lstStyle/>
        <a:p>
          <a:endParaRPr lang="en-US"/>
        </a:p>
      </dgm:t>
    </dgm:pt>
    <dgm:pt modelId="{39AD5CF5-2202-49B4-A12C-74A71F229810}">
      <dgm:prSet custT="1"/>
      <dgm:spPr>
        <a:solidFill>
          <a:schemeClr val="accent6"/>
        </a:solidFill>
      </dgm:spPr>
      <dgm:t>
        <a:bodyPr/>
        <a:lstStyle/>
        <a:p>
          <a:pPr>
            <a:lnSpc>
              <a:spcPct val="100000"/>
            </a:lnSpc>
            <a:spcAft>
              <a:spcPts val="0"/>
            </a:spcAft>
          </a:pPr>
          <a:r>
            <a:rPr lang="en-US" sz="1700" b="1" dirty="0"/>
            <a:t>Decrease</a:t>
          </a:r>
        </a:p>
        <a:p>
          <a:pPr>
            <a:lnSpc>
              <a:spcPct val="100000"/>
            </a:lnSpc>
            <a:spcAft>
              <a:spcPts val="0"/>
            </a:spcAft>
          </a:pPr>
          <a:r>
            <a:rPr lang="en-US" sz="1700" b="1" dirty="0"/>
            <a:t>Emigration </a:t>
          </a:r>
        </a:p>
        <a:p>
          <a:pPr>
            <a:lnSpc>
              <a:spcPct val="100000"/>
            </a:lnSpc>
            <a:spcAft>
              <a:spcPts val="0"/>
            </a:spcAft>
          </a:pPr>
          <a:r>
            <a:rPr lang="en-US" sz="1700" b="1" dirty="0"/>
            <a:t>of Young</a:t>
          </a:r>
        </a:p>
      </dgm:t>
    </dgm:pt>
    <dgm:pt modelId="{E366DECF-F9F8-45AE-8079-41DBD1C995DF}" type="parTrans" cxnId="{67F440B4-0650-4473-8C0D-00263770AC0C}">
      <dgm:prSet/>
      <dgm:spPr>
        <a:solidFill>
          <a:schemeClr val="accent4"/>
        </a:solidFill>
      </dgm:spPr>
      <dgm:t>
        <a:bodyPr/>
        <a:lstStyle/>
        <a:p>
          <a:endParaRPr lang="en-US"/>
        </a:p>
      </dgm:t>
    </dgm:pt>
    <dgm:pt modelId="{9D9733B7-7ED3-4498-BCA7-A1BD3CDA5886}" type="sibTrans" cxnId="{67F440B4-0650-4473-8C0D-00263770AC0C}">
      <dgm:prSet/>
      <dgm:spPr/>
      <dgm:t>
        <a:bodyPr/>
        <a:lstStyle/>
        <a:p>
          <a:endParaRPr lang="en-US"/>
        </a:p>
      </dgm:t>
    </dgm:pt>
    <dgm:pt modelId="{A4AF7E75-B587-4866-8FE5-FD6B11412C11}">
      <dgm:prSet custT="1"/>
      <dgm:spPr>
        <a:solidFill>
          <a:srgbClr val="7030A0"/>
        </a:solidFill>
      </dgm:spPr>
      <dgm:t>
        <a:bodyPr/>
        <a:lstStyle/>
        <a:p>
          <a:pPr>
            <a:lnSpc>
              <a:spcPct val="100000"/>
            </a:lnSpc>
            <a:spcAft>
              <a:spcPts val="0"/>
            </a:spcAft>
          </a:pPr>
          <a:r>
            <a:rPr lang="en-US" sz="1500" b="1" dirty="0"/>
            <a:t>Increase</a:t>
          </a:r>
        </a:p>
        <a:p>
          <a:pPr>
            <a:lnSpc>
              <a:spcPct val="100000"/>
            </a:lnSpc>
            <a:spcAft>
              <a:spcPts val="0"/>
            </a:spcAft>
          </a:pPr>
          <a:r>
            <a:rPr lang="en-US" sz="1500" b="1" dirty="0"/>
            <a:t>Emigration</a:t>
          </a:r>
        </a:p>
        <a:p>
          <a:pPr>
            <a:lnSpc>
              <a:spcPct val="100000"/>
            </a:lnSpc>
            <a:spcAft>
              <a:spcPts val="0"/>
            </a:spcAft>
          </a:pPr>
          <a:r>
            <a:rPr lang="en-US" sz="1500" b="1" dirty="0"/>
            <a:t>Older People</a:t>
          </a:r>
        </a:p>
      </dgm:t>
    </dgm:pt>
    <dgm:pt modelId="{CB51D0FE-0210-4B1B-ABD2-805649AEBA82}" type="parTrans" cxnId="{ED429BE4-6358-441D-8E1E-A1FAE3001103}">
      <dgm:prSet/>
      <dgm:spPr>
        <a:solidFill>
          <a:schemeClr val="accent4"/>
        </a:solidFill>
      </dgm:spPr>
      <dgm:t>
        <a:bodyPr/>
        <a:lstStyle/>
        <a:p>
          <a:endParaRPr lang="en-US"/>
        </a:p>
      </dgm:t>
    </dgm:pt>
    <dgm:pt modelId="{8B92A625-3D64-43B0-850D-2BF862FDB8FC}" type="sibTrans" cxnId="{ED429BE4-6358-441D-8E1E-A1FAE3001103}">
      <dgm:prSet/>
      <dgm:spPr/>
      <dgm:t>
        <a:bodyPr/>
        <a:lstStyle/>
        <a:p>
          <a:endParaRPr lang="en-US"/>
        </a:p>
      </dgm:t>
    </dgm:pt>
    <dgm:pt modelId="{A438CA2F-33FB-45E3-A37F-32F7BB715BF4}">
      <dgm:prSet custT="1"/>
      <dgm:spPr>
        <a:solidFill>
          <a:srgbClr val="FFFF00"/>
        </a:solidFill>
      </dgm:spPr>
      <dgm:t>
        <a:bodyPr/>
        <a:lstStyle/>
        <a:p>
          <a:pPr>
            <a:lnSpc>
              <a:spcPct val="100000"/>
            </a:lnSpc>
            <a:spcAft>
              <a:spcPts val="0"/>
            </a:spcAft>
          </a:pPr>
          <a:r>
            <a:rPr lang="en-US" sz="1800" b="1" dirty="0">
              <a:solidFill>
                <a:schemeClr val="tx1"/>
              </a:solidFill>
            </a:rPr>
            <a:t>Increase</a:t>
          </a:r>
        </a:p>
        <a:p>
          <a:pPr>
            <a:lnSpc>
              <a:spcPct val="100000"/>
            </a:lnSpc>
            <a:spcAft>
              <a:spcPts val="0"/>
            </a:spcAft>
          </a:pPr>
          <a:r>
            <a:rPr lang="en-US" sz="1800" b="1" dirty="0">
              <a:solidFill>
                <a:schemeClr val="tx1"/>
              </a:solidFill>
            </a:rPr>
            <a:t>Working Women</a:t>
          </a:r>
          <a:endParaRPr lang="en-US" sz="1600" b="1" dirty="0">
            <a:solidFill>
              <a:schemeClr val="tx1"/>
            </a:solidFill>
          </a:endParaRPr>
        </a:p>
      </dgm:t>
    </dgm:pt>
    <dgm:pt modelId="{16EF5EE1-4EFF-4D50-8AC2-A657895E17BD}" type="parTrans" cxnId="{7969C61F-4A08-4446-8DA8-919DDCEDC4AE}">
      <dgm:prSet/>
      <dgm:spPr>
        <a:solidFill>
          <a:schemeClr val="accent4"/>
        </a:solidFill>
      </dgm:spPr>
      <dgm:t>
        <a:bodyPr/>
        <a:lstStyle/>
        <a:p>
          <a:endParaRPr lang="en-US"/>
        </a:p>
      </dgm:t>
    </dgm:pt>
    <dgm:pt modelId="{E5B8BBDF-1FA0-48B7-B6A2-EC4A6DC72E0D}" type="sibTrans" cxnId="{7969C61F-4A08-4446-8DA8-919DDCEDC4AE}">
      <dgm:prSet/>
      <dgm:spPr/>
      <dgm:t>
        <a:bodyPr/>
        <a:lstStyle/>
        <a:p>
          <a:endParaRPr lang="en-US"/>
        </a:p>
      </dgm:t>
    </dgm:pt>
    <dgm:pt modelId="{0616361B-C351-4882-ADC9-2C430DCE251B}">
      <dgm:prSet custT="1"/>
      <dgm:spPr>
        <a:solidFill>
          <a:srgbClr val="D731D3"/>
        </a:solidFill>
      </dgm:spPr>
      <dgm:t>
        <a:bodyPr/>
        <a:lstStyle/>
        <a:p>
          <a:r>
            <a:rPr lang="en-US" sz="1800" b="1" dirty="0"/>
            <a:t>Deurbanize</a:t>
          </a:r>
        </a:p>
      </dgm:t>
    </dgm:pt>
    <dgm:pt modelId="{7A6EA69A-F719-4B16-8F94-0AE7E891ED26}" type="parTrans" cxnId="{CED882F1-5BE2-4169-939B-DA3732A56DB4}">
      <dgm:prSet/>
      <dgm:spPr>
        <a:solidFill>
          <a:schemeClr val="accent4"/>
        </a:solidFill>
      </dgm:spPr>
      <dgm:t>
        <a:bodyPr/>
        <a:lstStyle/>
        <a:p>
          <a:endParaRPr lang="en-US"/>
        </a:p>
      </dgm:t>
    </dgm:pt>
    <dgm:pt modelId="{27C65256-8DB9-43BA-B4D6-721BD4A68AE1}" type="sibTrans" cxnId="{CED882F1-5BE2-4169-939B-DA3732A56DB4}">
      <dgm:prSet/>
      <dgm:spPr/>
      <dgm:t>
        <a:bodyPr/>
        <a:lstStyle/>
        <a:p>
          <a:endParaRPr lang="en-US"/>
        </a:p>
      </dgm:t>
    </dgm:pt>
    <dgm:pt modelId="{8D569AD7-E841-4E4F-93B9-C7C0D81378C9}">
      <dgm:prSet custT="1"/>
      <dgm:spPr>
        <a:solidFill>
          <a:schemeClr val="accent2">
            <a:lumMod val="75000"/>
          </a:schemeClr>
        </a:solidFill>
      </dgm:spPr>
      <dgm:t>
        <a:bodyPr/>
        <a:lstStyle/>
        <a:p>
          <a:pPr>
            <a:lnSpc>
              <a:spcPct val="100000"/>
            </a:lnSpc>
            <a:spcAft>
              <a:spcPts val="0"/>
            </a:spcAft>
          </a:pPr>
          <a:r>
            <a:rPr lang="en-US" sz="1800" b="1" dirty="0">
              <a:solidFill>
                <a:schemeClr val="bg1"/>
              </a:solidFill>
            </a:rPr>
            <a:t>Promote</a:t>
          </a:r>
        </a:p>
        <a:p>
          <a:pPr>
            <a:lnSpc>
              <a:spcPct val="100000"/>
            </a:lnSpc>
            <a:spcAft>
              <a:spcPts val="0"/>
            </a:spcAft>
          </a:pPr>
          <a:r>
            <a:rPr lang="en-US" sz="1800" b="1" dirty="0">
              <a:solidFill>
                <a:schemeClr val="bg1"/>
              </a:solidFill>
            </a:rPr>
            <a:t>Child </a:t>
          </a:r>
        </a:p>
        <a:p>
          <a:pPr>
            <a:lnSpc>
              <a:spcPct val="100000"/>
            </a:lnSpc>
            <a:spcAft>
              <a:spcPts val="0"/>
            </a:spcAft>
          </a:pPr>
          <a:r>
            <a:rPr lang="en-US" sz="1800" b="1" dirty="0">
              <a:solidFill>
                <a:schemeClr val="bg1"/>
              </a:solidFill>
            </a:rPr>
            <a:t>Support</a:t>
          </a:r>
        </a:p>
        <a:p>
          <a:pPr>
            <a:lnSpc>
              <a:spcPct val="90000"/>
            </a:lnSpc>
            <a:spcAft>
              <a:spcPct val="35000"/>
            </a:spcAft>
          </a:pPr>
          <a:endParaRPr lang="en-US" sz="1200" b="1" dirty="0">
            <a:solidFill>
              <a:schemeClr val="tx1"/>
            </a:solidFill>
          </a:endParaRPr>
        </a:p>
      </dgm:t>
    </dgm:pt>
    <dgm:pt modelId="{C5E98F7A-5B63-444B-A9D7-DFDC53C1D8E9}" type="parTrans" cxnId="{BB93F298-AAEF-478D-BF9E-9A5899F08960}">
      <dgm:prSet/>
      <dgm:spPr>
        <a:solidFill>
          <a:schemeClr val="accent4"/>
        </a:solidFill>
      </dgm:spPr>
      <dgm:t>
        <a:bodyPr/>
        <a:lstStyle/>
        <a:p>
          <a:endParaRPr lang="en-US"/>
        </a:p>
      </dgm:t>
    </dgm:pt>
    <dgm:pt modelId="{FC9F58D7-6A79-4838-9953-A6769B71B5EF}" type="sibTrans" cxnId="{BB93F298-AAEF-478D-BF9E-9A5899F08960}">
      <dgm:prSet/>
      <dgm:spPr/>
      <dgm:t>
        <a:bodyPr/>
        <a:lstStyle/>
        <a:p>
          <a:endParaRPr lang="en-US"/>
        </a:p>
      </dgm:t>
    </dgm:pt>
    <dgm:pt modelId="{3575C1A4-1B4C-4E83-85EF-10A7A70BD1A4}">
      <dgm:prSet custT="1"/>
      <dgm:spPr>
        <a:solidFill>
          <a:schemeClr val="tx1"/>
        </a:solidFill>
      </dgm:spPr>
      <dgm:t>
        <a:bodyPr/>
        <a:lstStyle/>
        <a:p>
          <a:pPr>
            <a:lnSpc>
              <a:spcPct val="100000"/>
            </a:lnSpc>
            <a:spcAft>
              <a:spcPts val="0"/>
            </a:spcAft>
          </a:pPr>
          <a:r>
            <a:rPr lang="en-US" sz="1500" b="1" dirty="0"/>
            <a:t>Community </a:t>
          </a:r>
        </a:p>
        <a:p>
          <a:pPr>
            <a:lnSpc>
              <a:spcPct val="100000"/>
            </a:lnSpc>
            <a:spcAft>
              <a:spcPts val="0"/>
            </a:spcAft>
          </a:pPr>
          <a:r>
            <a:rPr lang="en-US" sz="1500" b="1" dirty="0"/>
            <a:t>Development</a:t>
          </a:r>
        </a:p>
      </dgm:t>
    </dgm:pt>
    <dgm:pt modelId="{F2098899-4DF3-436F-813D-90DD69209C3D}" type="parTrans" cxnId="{F9A8AE54-4E38-423E-B607-491217B4BCEC}">
      <dgm:prSet/>
      <dgm:spPr>
        <a:solidFill>
          <a:schemeClr val="accent4"/>
        </a:solidFill>
      </dgm:spPr>
      <dgm:t>
        <a:bodyPr/>
        <a:lstStyle/>
        <a:p>
          <a:endParaRPr lang="en-US"/>
        </a:p>
      </dgm:t>
    </dgm:pt>
    <dgm:pt modelId="{0101799A-DB33-493C-A21C-14A2555D84C0}" type="sibTrans" cxnId="{F9A8AE54-4E38-423E-B607-491217B4BCEC}">
      <dgm:prSet/>
      <dgm:spPr/>
      <dgm:t>
        <a:bodyPr/>
        <a:lstStyle/>
        <a:p>
          <a:endParaRPr lang="en-US"/>
        </a:p>
      </dgm:t>
    </dgm:pt>
    <dgm:pt modelId="{0E8D3CC6-047C-4EDC-B2FA-0C62ADE59C4E}" type="pres">
      <dgm:prSet presAssocID="{64DFC15A-FE3F-4467-9D83-E07BF6323A33}" presName="Name0" presStyleCnt="0">
        <dgm:presLayoutVars>
          <dgm:chMax val="1"/>
          <dgm:dir/>
          <dgm:animLvl val="ctr"/>
          <dgm:resizeHandles val="exact"/>
        </dgm:presLayoutVars>
      </dgm:prSet>
      <dgm:spPr/>
    </dgm:pt>
    <dgm:pt modelId="{A5E97932-8CA6-4D19-A45B-E7F0C4DA90A3}" type="pres">
      <dgm:prSet presAssocID="{451663BE-AC97-4279-9711-AC1491D3CE73}" presName="centerShape" presStyleLbl="node0" presStyleIdx="0" presStyleCnt="1" custScaleX="259710" custScaleY="215457"/>
      <dgm:spPr/>
    </dgm:pt>
    <dgm:pt modelId="{BA0BAB8C-D785-4869-A232-35E0E3DF1C8C}" type="pres">
      <dgm:prSet presAssocID="{2952EB9F-25C0-43F8-B010-C8D265532503}" presName="parTrans" presStyleLbl="sibTrans2D1" presStyleIdx="0" presStyleCnt="11" custAng="11062222" custScaleX="170428" custLinFactNeighborX="0"/>
      <dgm:spPr/>
    </dgm:pt>
    <dgm:pt modelId="{357217ED-D942-4B32-9A6B-2CD5C3765238}" type="pres">
      <dgm:prSet presAssocID="{2952EB9F-25C0-43F8-B010-C8D265532503}" presName="connectorText" presStyleLbl="sibTrans2D1" presStyleIdx="0" presStyleCnt="11"/>
      <dgm:spPr/>
    </dgm:pt>
    <dgm:pt modelId="{62951E44-3A0F-40E6-A93A-34B4CCCCB720}" type="pres">
      <dgm:prSet presAssocID="{ACDC8C25-8444-4D5F-91F6-27227807D04F}" presName="node" presStyleLbl="node1" presStyleIdx="0" presStyleCnt="11" custScaleX="113917" custRadScaleRad="95179" custRadScaleInc="-1183">
        <dgm:presLayoutVars>
          <dgm:bulletEnabled val="1"/>
        </dgm:presLayoutVars>
      </dgm:prSet>
      <dgm:spPr/>
    </dgm:pt>
    <dgm:pt modelId="{D348D5F9-1BFC-41BD-940F-D8F7680E56DB}" type="pres">
      <dgm:prSet presAssocID="{E2ACA4B6-973C-46C5-A288-575A2BB3F24D}" presName="parTrans" presStyleLbl="sibTrans2D1" presStyleIdx="1" presStyleCnt="11" custAng="10800000" custScaleX="170699"/>
      <dgm:spPr/>
    </dgm:pt>
    <dgm:pt modelId="{B66AE4CF-FAF9-47B5-9399-DBF55172E726}" type="pres">
      <dgm:prSet presAssocID="{E2ACA4B6-973C-46C5-A288-575A2BB3F24D}" presName="connectorText" presStyleLbl="sibTrans2D1" presStyleIdx="1" presStyleCnt="11"/>
      <dgm:spPr/>
    </dgm:pt>
    <dgm:pt modelId="{492CD833-2652-469B-9A55-641A0770FEB9}" type="pres">
      <dgm:prSet presAssocID="{1B6CF5BC-54DE-4954-9A19-A5C32FBCC4EE}" presName="node" presStyleLbl="node1" presStyleIdx="1" presStyleCnt="11" custScaleX="115160">
        <dgm:presLayoutVars>
          <dgm:bulletEnabled val="1"/>
        </dgm:presLayoutVars>
      </dgm:prSet>
      <dgm:spPr/>
    </dgm:pt>
    <dgm:pt modelId="{A88E8FBE-053D-414A-8E58-598BC29930F6}" type="pres">
      <dgm:prSet presAssocID="{FD92AA61-E4D2-4A3F-966C-9782B46A0749}" presName="parTrans" presStyleLbl="sibTrans2D1" presStyleIdx="2" presStyleCnt="11" custAng="10800000" custScaleX="188380" custLinFactNeighborY="0"/>
      <dgm:spPr/>
    </dgm:pt>
    <dgm:pt modelId="{423CAAA0-9B40-4596-91BD-6B846E262429}" type="pres">
      <dgm:prSet presAssocID="{FD92AA61-E4D2-4A3F-966C-9782B46A0749}" presName="connectorText" presStyleLbl="sibTrans2D1" presStyleIdx="2" presStyleCnt="11"/>
      <dgm:spPr/>
    </dgm:pt>
    <dgm:pt modelId="{1979522E-B8B9-4282-B709-685239319EB0}" type="pres">
      <dgm:prSet presAssocID="{B12FF366-0749-4AD1-8F94-A97E936676E7}" presName="node" presStyleLbl="node1" presStyleIdx="2" presStyleCnt="11" custScaleX="114013" custScaleY="108574">
        <dgm:presLayoutVars>
          <dgm:bulletEnabled val="1"/>
        </dgm:presLayoutVars>
      </dgm:prSet>
      <dgm:spPr/>
    </dgm:pt>
    <dgm:pt modelId="{21E08C69-2541-4AAE-AE91-7C8BF3221F0B}" type="pres">
      <dgm:prSet presAssocID="{E09D91FA-12C6-4BBA-B74F-7A4E4EC4A4EC}" presName="parTrans" presStyleLbl="sibTrans2D1" presStyleIdx="3" presStyleCnt="11" custAng="10800000" custScaleX="175858" custScaleY="103317"/>
      <dgm:spPr/>
    </dgm:pt>
    <dgm:pt modelId="{A68D6C1E-E68D-4939-B033-7848C623340F}" type="pres">
      <dgm:prSet presAssocID="{E09D91FA-12C6-4BBA-B74F-7A4E4EC4A4EC}" presName="connectorText" presStyleLbl="sibTrans2D1" presStyleIdx="3" presStyleCnt="11"/>
      <dgm:spPr/>
    </dgm:pt>
    <dgm:pt modelId="{E2445C5E-B1D2-49AF-B3E4-ABAF511D158F}" type="pres">
      <dgm:prSet presAssocID="{DC5C3F46-9586-4A41-84F5-688CF66A9B14}" presName="node" presStyleLbl="node1" presStyleIdx="3" presStyleCnt="11" custScaleX="121239" custScaleY="118622" custRadScaleRad="105138" custRadScaleInc="-1378">
        <dgm:presLayoutVars>
          <dgm:bulletEnabled val="1"/>
        </dgm:presLayoutVars>
      </dgm:prSet>
      <dgm:spPr/>
    </dgm:pt>
    <dgm:pt modelId="{FF11D24C-D99E-4474-BDEF-C7981E78E9D0}" type="pres">
      <dgm:prSet presAssocID="{2C212A24-8A40-4E97-B890-4C92EB41B559}" presName="parTrans" presStyleLbl="sibTrans2D1" presStyleIdx="4" presStyleCnt="11" custAng="11548598" custScaleX="168943"/>
      <dgm:spPr/>
    </dgm:pt>
    <dgm:pt modelId="{91731979-6722-4635-8D0D-5AD85FE2EB4A}" type="pres">
      <dgm:prSet presAssocID="{2C212A24-8A40-4E97-B890-4C92EB41B559}" presName="connectorText" presStyleLbl="sibTrans2D1" presStyleIdx="4" presStyleCnt="11"/>
      <dgm:spPr/>
    </dgm:pt>
    <dgm:pt modelId="{322955A8-4CC2-4E28-B731-840AA5C163F5}" type="pres">
      <dgm:prSet presAssocID="{34A931E1-EBF8-4427-9F4B-DAE4C20B5F86}" presName="node" presStyleLbl="node1" presStyleIdx="4" presStyleCnt="11" custScaleX="111205" custScaleY="102486" custRadScaleRad="102479" custRadScaleInc="1384">
        <dgm:presLayoutVars>
          <dgm:bulletEnabled val="1"/>
        </dgm:presLayoutVars>
      </dgm:prSet>
      <dgm:spPr/>
    </dgm:pt>
    <dgm:pt modelId="{91F795F5-7A08-416E-9BAD-46844EC0699C}" type="pres">
      <dgm:prSet presAssocID="{E366DECF-F9F8-45AE-8079-41DBD1C995DF}" presName="parTrans" presStyleLbl="sibTrans2D1" presStyleIdx="5" presStyleCnt="11" custAng="10985887" custScaleX="157874"/>
      <dgm:spPr/>
    </dgm:pt>
    <dgm:pt modelId="{AE0D8195-25E1-4712-9731-4E6851836F6F}" type="pres">
      <dgm:prSet presAssocID="{E366DECF-F9F8-45AE-8079-41DBD1C995DF}" presName="connectorText" presStyleLbl="sibTrans2D1" presStyleIdx="5" presStyleCnt="11"/>
      <dgm:spPr/>
    </dgm:pt>
    <dgm:pt modelId="{7AC48878-09DD-4CA8-BF67-8CBF8DF1B054}" type="pres">
      <dgm:prSet presAssocID="{39AD5CF5-2202-49B4-A12C-74A71F229810}" presName="node" presStyleLbl="node1" presStyleIdx="5" presStyleCnt="11" custScaleX="120771" custScaleY="108063">
        <dgm:presLayoutVars>
          <dgm:bulletEnabled val="1"/>
        </dgm:presLayoutVars>
      </dgm:prSet>
      <dgm:spPr/>
    </dgm:pt>
    <dgm:pt modelId="{A0CA56A9-05D2-42E6-8F80-5FFDBCF0AB3A}" type="pres">
      <dgm:prSet presAssocID="{CB51D0FE-0210-4B1B-ABD2-805649AEBA82}" presName="parTrans" presStyleLbl="sibTrans2D1" presStyleIdx="6" presStyleCnt="11" custAng="11067636" custScaleX="170581" custLinFactNeighborX="17972"/>
      <dgm:spPr/>
    </dgm:pt>
    <dgm:pt modelId="{718A51EC-77BB-492C-9E2B-E4D869DD161C}" type="pres">
      <dgm:prSet presAssocID="{CB51D0FE-0210-4B1B-ABD2-805649AEBA82}" presName="connectorText" presStyleLbl="sibTrans2D1" presStyleIdx="6" presStyleCnt="11"/>
      <dgm:spPr/>
    </dgm:pt>
    <dgm:pt modelId="{A45447B0-F9A0-468D-B4B3-F8F0D125FF5A}" type="pres">
      <dgm:prSet presAssocID="{A4AF7E75-B587-4866-8FE5-FD6B11412C11}" presName="node" presStyleLbl="node1" presStyleIdx="6" presStyleCnt="11" custScaleX="112067" custScaleY="117401" custRadScaleRad="95067" custRadScaleInc="-3079">
        <dgm:presLayoutVars>
          <dgm:bulletEnabled val="1"/>
        </dgm:presLayoutVars>
      </dgm:prSet>
      <dgm:spPr/>
    </dgm:pt>
    <dgm:pt modelId="{F072F9B1-5076-4C4C-A770-CAA5237F5573}" type="pres">
      <dgm:prSet presAssocID="{16EF5EE1-4EFF-4D50-8AC2-A657895E17BD}" presName="parTrans" presStyleLbl="sibTrans2D1" presStyleIdx="7" presStyleCnt="11" custAng="11431874" custScaleX="217816"/>
      <dgm:spPr/>
    </dgm:pt>
    <dgm:pt modelId="{58F062F7-B98F-4533-B324-8271313A7C83}" type="pres">
      <dgm:prSet presAssocID="{16EF5EE1-4EFF-4D50-8AC2-A657895E17BD}" presName="connectorText" presStyleLbl="sibTrans2D1" presStyleIdx="7" presStyleCnt="11"/>
      <dgm:spPr/>
    </dgm:pt>
    <dgm:pt modelId="{02502007-86F9-45FF-9D37-F5A3607EAEE5}" type="pres">
      <dgm:prSet presAssocID="{A438CA2F-33FB-45E3-A37F-32F7BB715BF4}" presName="node" presStyleLbl="node1" presStyleIdx="7" presStyleCnt="11" custScaleX="115808" custScaleY="114796" custRadScaleRad="97365" custRadScaleInc="-8298">
        <dgm:presLayoutVars>
          <dgm:bulletEnabled val="1"/>
        </dgm:presLayoutVars>
      </dgm:prSet>
      <dgm:spPr/>
    </dgm:pt>
    <dgm:pt modelId="{D933A763-0B12-4830-97E7-4C9710585BBB}" type="pres">
      <dgm:prSet presAssocID="{7A6EA69A-F719-4B16-8F94-0AE7E891ED26}" presName="parTrans" presStyleLbl="sibTrans2D1" presStyleIdx="8" presStyleCnt="11" custAng="10422687" custScaleX="188188"/>
      <dgm:spPr/>
    </dgm:pt>
    <dgm:pt modelId="{B247162E-35D3-42B1-BA0D-1A0965766769}" type="pres">
      <dgm:prSet presAssocID="{7A6EA69A-F719-4B16-8F94-0AE7E891ED26}" presName="connectorText" presStyleLbl="sibTrans2D1" presStyleIdx="8" presStyleCnt="11"/>
      <dgm:spPr/>
    </dgm:pt>
    <dgm:pt modelId="{AD88B037-D521-4297-86A0-F43F38848541}" type="pres">
      <dgm:prSet presAssocID="{0616361B-C351-4882-ADC9-2C430DCE251B}" presName="node" presStyleLbl="node1" presStyleIdx="8" presStyleCnt="11" custScaleX="141211" custScaleY="123079" custRadScaleRad="103502" custRadScaleInc="1702">
        <dgm:presLayoutVars>
          <dgm:bulletEnabled val="1"/>
        </dgm:presLayoutVars>
      </dgm:prSet>
      <dgm:spPr/>
    </dgm:pt>
    <dgm:pt modelId="{F5D76A09-F928-4BD2-A361-4382F250F5A2}" type="pres">
      <dgm:prSet presAssocID="{C5E98F7A-5B63-444B-A9D7-DFDC53C1D8E9}" presName="parTrans" presStyleLbl="sibTrans2D1" presStyleIdx="9" presStyleCnt="11" custAng="11020333" custScaleX="207731"/>
      <dgm:spPr/>
    </dgm:pt>
    <dgm:pt modelId="{66E2F553-ACFE-4352-B944-76A6DE140A9B}" type="pres">
      <dgm:prSet presAssocID="{C5E98F7A-5B63-444B-A9D7-DFDC53C1D8E9}" presName="connectorText" presStyleLbl="sibTrans2D1" presStyleIdx="9" presStyleCnt="11"/>
      <dgm:spPr/>
    </dgm:pt>
    <dgm:pt modelId="{D61492AB-1EEB-40EE-929E-8EBC59401768}" type="pres">
      <dgm:prSet presAssocID="{8D569AD7-E841-4E4F-93B9-C7C0D81378C9}" presName="node" presStyleLbl="node1" presStyleIdx="9" presStyleCnt="11" custScaleX="124475" custScaleY="118077" custRadScaleRad="100426" custRadScaleInc="554">
        <dgm:presLayoutVars>
          <dgm:bulletEnabled val="1"/>
        </dgm:presLayoutVars>
      </dgm:prSet>
      <dgm:spPr/>
    </dgm:pt>
    <dgm:pt modelId="{25C9E68E-6DD3-4FE9-A898-E8FD39C160DB}" type="pres">
      <dgm:prSet presAssocID="{F2098899-4DF3-436F-813D-90DD69209C3D}" presName="parTrans" presStyleLbl="sibTrans2D1" presStyleIdx="10" presStyleCnt="11" custAng="10854402" custScaleX="180869"/>
      <dgm:spPr/>
    </dgm:pt>
    <dgm:pt modelId="{4238E39E-DD99-4594-A577-B0451BD00994}" type="pres">
      <dgm:prSet presAssocID="{F2098899-4DF3-436F-813D-90DD69209C3D}" presName="connectorText" presStyleLbl="sibTrans2D1" presStyleIdx="10" presStyleCnt="11"/>
      <dgm:spPr/>
    </dgm:pt>
    <dgm:pt modelId="{2B3888ED-1280-4E5B-99E7-7DE58BE4C0AD}" type="pres">
      <dgm:prSet presAssocID="{3575C1A4-1B4C-4E83-85EF-10A7A70BD1A4}" presName="node" presStyleLbl="node1" presStyleIdx="10" presStyleCnt="11" custScaleX="128270" custScaleY="106838">
        <dgm:presLayoutVars>
          <dgm:bulletEnabled val="1"/>
        </dgm:presLayoutVars>
      </dgm:prSet>
      <dgm:spPr/>
    </dgm:pt>
  </dgm:ptLst>
  <dgm:cxnLst>
    <dgm:cxn modelId="{64F04D06-E9BC-47BC-BD71-C07AF44A429B}" type="presOf" srcId="{C5E98F7A-5B63-444B-A9D7-DFDC53C1D8E9}" destId="{66E2F553-ACFE-4352-B944-76A6DE140A9B}" srcOrd="1" destOrd="0" presId="urn:microsoft.com/office/officeart/2005/8/layout/radial5"/>
    <dgm:cxn modelId="{062FA216-E5A7-4029-BA7C-0015ED676C00}" type="presOf" srcId="{16EF5EE1-4EFF-4D50-8AC2-A657895E17BD}" destId="{58F062F7-B98F-4533-B324-8271313A7C83}" srcOrd="1" destOrd="0" presId="urn:microsoft.com/office/officeart/2005/8/layout/radial5"/>
    <dgm:cxn modelId="{7969C61F-4A08-4446-8DA8-919DDCEDC4AE}" srcId="{451663BE-AC97-4279-9711-AC1491D3CE73}" destId="{A438CA2F-33FB-45E3-A37F-32F7BB715BF4}" srcOrd="7" destOrd="0" parTransId="{16EF5EE1-4EFF-4D50-8AC2-A657895E17BD}" sibTransId="{E5B8BBDF-1FA0-48B7-B6A2-EC4A6DC72E0D}"/>
    <dgm:cxn modelId="{C29E9820-D334-4A17-96A8-B6F5DADD0746}" type="presOf" srcId="{B12FF366-0749-4AD1-8F94-A97E936676E7}" destId="{1979522E-B8B9-4282-B709-685239319EB0}" srcOrd="0" destOrd="0" presId="urn:microsoft.com/office/officeart/2005/8/layout/radial5"/>
    <dgm:cxn modelId="{E79A8428-4838-4263-B923-179B77D28A57}" type="presOf" srcId="{E366DECF-F9F8-45AE-8079-41DBD1C995DF}" destId="{91F795F5-7A08-416E-9BAD-46844EC0699C}" srcOrd="0" destOrd="0" presId="urn:microsoft.com/office/officeart/2005/8/layout/radial5"/>
    <dgm:cxn modelId="{B94A543B-52A4-4ADB-9BE9-3118E632EA77}" srcId="{451663BE-AC97-4279-9711-AC1491D3CE73}" destId="{34A931E1-EBF8-4427-9F4B-DAE4C20B5F86}" srcOrd="4" destOrd="0" parTransId="{2C212A24-8A40-4E97-B890-4C92EB41B559}" sibTransId="{E594D3C1-CA90-4C27-A65D-055120CB8C1C}"/>
    <dgm:cxn modelId="{947C293F-3070-4C99-8D75-12F9D96FCF00}" type="presOf" srcId="{2C212A24-8A40-4E97-B890-4C92EB41B559}" destId="{FF11D24C-D99E-4474-BDEF-C7981E78E9D0}" srcOrd="0" destOrd="0" presId="urn:microsoft.com/office/officeart/2005/8/layout/radial5"/>
    <dgm:cxn modelId="{4260B35F-8FBB-4748-AC05-3752D239B4F8}" type="presOf" srcId="{C5E98F7A-5B63-444B-A9D7-DFDC53C1D8E9}" destId="{F5D76A09-F928-4BD2-A361-4382F250F5A2}" srcOrd="0" destOrd="0" presId="urn:microsoft.com/office/officeart/2005/8/layout/radial5"/>
    <dgm:cxn modelId="{D9B53541-F773-4373-B03D-0D93E592C712}" type="presOf" srcId="{2C212A24-8A40-4E97-B890-4C92EB41B559}" destId="{91731979-6722-4635-8D0D-5AD85FE2EB4A}" srcOrd="1" destOrd="0" presId="urn:microsoft.com/office/officeart/2005/8/layout/radial5"/>
    <dgm:cxn modelId="{CB0D5141-09B7-4B7C-A44E-F3FDE85D53C9}" type="presOf" srcId="{E366DECF-F9F8-45AE-8079-41DBD1C995DF}" destId="{AE0D8195-25E1-4712-9731-4E6851836F6F}" srcOrd="1" destOrd="0" presId="urn:microsoft.com/office/officeart/2005/8/layout/radial5"/>
    <dgm:cxn modelId="{0A3CA865-78BF-45F9-9B90-150B803B9A64}" type="presOf" srcId="{3575C1A4-1B4C-4E83-85EF-10A7A70BD1A4}" destId="{2B3888ED-1280-4E5B-99E7-7DE58BE4C0AD}" srcOrd="0" destOrd="0" presId="urn:microsoft.com/office/officeart/2005/8/layout/radial5"/>
    <dgm:cxn modelId="{59FA2167-FE84-457C-8CCE-2755FD76FDF1}" type="presOf" srcId="{E09D91FA-12C6-4BBA-B74F-7A4E4EC4A4EC}" destId="{21E08C69-2541-4AAE-AE91-7C8BF3221F0B}" srcOrd="0" destOrd="0" presId="urn:microsoft.com/office/officeart/2005/8/layout/radial5"/>
    <dgm:cxn modelId="{03546349-CC7E-4604-AB75-2699E89BC4B2}" type="presOf" srcId="{A4AF7E75-B587-4866-8FE5-FD6B11412C11}" destId="{A45447B0-F9A0-468D-B4B3-F8F0D125FF5A}" srcOrd="0" destOrd="0" presId="urn:microsoft.com/office/officeart/2005/8/layout/radial5"/>
    <dgm:cxn modelId="{AE06C269-29BD-4380-98F8-27B45B1343F0}" type="presOf" srcId="{39AD5CF5-2202-49B4-A12C-74A71F229810}" destId="{7AC48878-09DD-4CA8-BF67-8CBF8DF1B054}" srcOrd="0" destOrd="0" presId="urn:microsoft.com/office/officeart/2005/8/layout/radial5"/>
    <dgm:cxn modelId="{7339136C-E6E0-4BD4-969C-D088FAFC9C4C}" type="presOf" srcId="{7A6EA69A-F719-4B16-8F94-0AE7E891ED26}" destId="{D933A763-0B12-4830-97E7-4C9710585BBB}" srcOrd="0" destOrd="0" presId="urn:microsoft.com/office/officeart/2005/8/layout/radial5"/>
    <dgm:cxn modelId="{2D01486D-B43A-4BE9-8D24-FD46CFF265DB}" type="presOf" srcId="{451663BE-AC97-4279-9711-AC1491D3CE73}" destId="{A5E97932-8CA6-4D19-A45B-E7F0C4DA90A3}" srcOrd="0" destOrd="0" presId="urn:microsoft.com/office/officeart/2005/8/layout/radial5"/>
    <dgm:cxn modelId="{974F1C70-7E71-4667-8EF4-597F856B40F2}" type="presOf" srcId="{7A6EA69A-F719-4B16-8F94-0AE7E891ED26}" destId="{B247162E-35D3-42B1-BA0D-1A0965766769}" srcOrd="1" destOrd="0" presId="urn:microsoft.com/office/officeart/2005/8/layout/radial5"/>
    <dgm:cxn modelId="{C0535750-E0E1-495D-A7AD-2B06EBDEE4E6}" srcId="{451663BE-AC97-4279-9711-AC1491D3CE73}" destId="{B12FF366-0749-4AD1-8F94-A97E936676E7}" srcOrd="2" destOrd="0" parTransId="{FD92AA61-E4D2-4A3F-966C-9782B46A0749}" sibTransId="{A980C105-3783-4E75-A333-FFB3FA12483C}"/>
    <dgm:cxn modelId="{90058672-C382-425C-A079-AF3F21985B24}" type="presOf" srcId="{16EF5EE1-4EFF-4D50-8AC2-A657895E17BD}" destId="{F072F9B1-5076-4C4C-A770-CAA5237F5573}" srcOrd="0" destOrd="0" presId="urn:microsoft.com/office/officeart/2005/8/layout/radial5"/>
    <dgm:cxn modelId="{F9A8AE54-4E38-423E-B607-491217B4BCEC}" srcId="{451663BE-AC97-4279-9711-AC1491D3CE73}" destId="{3575C1A4-1B4C-4E83-85EF-10A7A70BD1A4}" srcOrd="10" destOrd="0" parTransId="{F2098899-4DF3-436F-813D-90DD69209C3D}" sibTransId="{0101799A-DB33-493C-A21C-14A2555D84C0}"/>
    <dgm:cxn modelId="{36821E77-33C9-448E-A0AE-02EF54BF2B8E}" srcId="{451663BE-AC97-4279-9711-AC1491D3CE73}" destId="{1B6CF5BC-54DE-4954-9A19-A5C32FBCC4EE}" srcOrd="1" destOrd="0" parTransId="{E2ACA4B6-973C-46C5-A288-575A2BB3F24D}" sibTransId="{35B9D30C-2F90-4175-9595-4C35C9AE8E60}"/>
    <dgm:cxn modelId="{1D7FD97A-F51C-43B3-888A-5150EC2535BB}" type="presOf" srcId="{E2ACA4B6-973C-46C5-A288-575A2BB3F24D}" destId="{B66AE4CF-FAF9-47B5-9399-DBF55172E726}" srcOrd="1" destOrd="0" presId="urn:microsoft.com/office/officeart/2005/8/layout/radial5"/>
    <dgm:cxn modelId="{EBC22E7C-9F6B-4A31-905E-6216FE612A14}" type="presOf" srcId="{F2098899-4DF3-436F-813D-90DD69209C3D}" destId="{4238E39E-DD99-4594-A577-B0451BD00994}" srcOrd="1" destOrd="0" presId="urn:microsoft.com/office/officeart/2005/8/layout/radial5"/>
    <dgm:cxn modelId="{BDEA377E-577E-46C4-AAD5-1F60D8205479}" type="presOf" srcId="{ACDC8C25-8444-4D5F-91F6-27227807D04F}" destId="{62951E44-3A0F-40E6-A93A-34B4CCCCB720}" srcOrd="0" destOrd="0" presId="urn:microsoft.com/office/officeart/2005/8/layout/radial5"/>
    <dgm:cxn modelId="{994AB087-9104-49E6-971E-A8896F3A914F}" type="presOf" srcId="{CB51D0FE-0210-4B1B-ABD2-805649AEBA82}" destId="{A0CA56A9-05D2-42E6-8F80-5FFDBCF0AB3A}" srcOrd="0" destOrd="0" presId="urn:microsoft.com/office/officeart/2005/8/layout/radial5"/>
    <dgm:cxn modelId="{92184F96-51C3-45E2-A564-2DA3C0D396B0}" type="presOf" srcId="{1B6CF5BC-54DE-4954-9A19-A5C32FBCC4EE}" destId="{492CD833-2652-469B-9A55-641A0770FEB9}" srcOrd="0" destOrd="0" presId="urn:microsoft.com/office/officeart/2005/8/layout/radial5"/>
    <dgm:cxn modelId="{BB93F298-AAEF-478D-BF9E-9A5899F08960}" srcId="{451663BE-AC97-4279-9711-AC1491D3CE73}" destId="{8D569AD7-E841-4E4F-93B9-C7C0D81378C9}" srcOrd="9" destOrd="0" parTransId="{C5E98F7A-5B63-444B-A9D7-DFDC53C1D8E9}" sibTransId="{FC9F58D7-6A79-4838-9953-A6769B71B5EF}"/>
    <dgm:cxn modelId="{03EDE1A0-E130-4F9E-A6FD-E8A68D6BD157}" type="presOf" srcId="{64DFC15A-FE3F-4467-9D83-E07BF6323A33}" destId="{0E8D3CC6-047C-4EDC-B2FA-0C62ADE59C4E}" srcOrd="0" destOrd="0" presId="urn:microsoft.com/office/officeart/2005/8/layout/radial5"/>
    <dgm:cxn modelId="{051E62AC-F8DC-4EF5-B3E6-4D0F73707949}" type="presOf" srcId="{FD92AA61-E4D2-4A3F-966C-9782B46A0749}" destId="{423CAAA0-9B40-4596-91BD-6B846E262429}" srcOrd="1" destOrd="0" presId="urn:microsoft.com/office/officeart/2005/8/layout/radial5"/>
    <dgm:cxn modelId="{2D924DB3-DF2D-4C18-8468-386486FEB5CF}" type="presOf" srcId="{0616361B-C351-4882-ADC9-2C430DCE251B}" destId="{AD88B037-D521-4297-86A0-F43F38848541}" srcOrd="0" destOrd="0" presId="urn:microsoft.com/office/officeart/2005/8/layout/radial5"/>
    <dgm:cxn modelId="{67F440B4-0650-4473-8C0D-00263770AC0C}" srcId="{451663BE-AC97-4279-9711-AC1491D3CE73}" destId="{39AD5CF5-2202-49B4-A12C-74A71F229810}" srcOrd="5" destOrd="0" parTransId="{E366DECF-F9F8-45AE-8079-41DBD1C995DF}" sibTransId="{9D9733B7-7ED3-4498-BCA7-A1BD3CDA5886}"/>
    <dgm:cxn modelId="{DB0F84B7-DB03-4AE8-9706-72CD118C5371}" type="presOf" srcId="{E09D91FA-12C6-4BBA-B74F-7A4E4EC4A4EC}" destId="{A68D6C1E-E68D-4939-B033-7848C623340F}" srcOrd="1" destOrd="0" presId="urn:microsoft.com/office/officeart/2005/8/layout/radial5"/>
    <dgm:cxn modelId="{C880EDBF-DAA8-44AC-93A1-6B394CCB5597}" type="presOf" srcId="{E2ACA4B6-973C-46C5-A288-575A2BB3F24D}" destId="{D348D5F9-1BFC-41BD-940F-D8F7680E56DB}" srcOrd="0" destOrd="0" presId="urn:microsoft.com/office/officeart/2005/8/layout/radial5"/>
    <dgm:cxn modelId="{F1FC63C7-6711-4BDD-9571-9BDE1A66C249}" srcId="{451663BE-AC97-4279-9711-AC1491D3CE73}" destId="{DC5C3F46-9586-4A41-84F5-688CF66A9B14}" srcOrd="3" destOrd="0" parTransId="{E09D91FA-12C6-4BBA-B74F-7A4E4EC4A4EC}" sibTransId="{D8816884-AE19-4BA2-8280-83584DC0C5CD}"/>
    <dgm:cxn modelId="{21FBC8C8-790D-48C6-8F1D-0F61C14D3172}" type="presOf" srcId="{F2098899-4DF3-436F-813D-90DD69209C3D}" destId="{25C9E68E-6DD3-4FE9-A898-E8FD39C160DB}" srcOrd="0" destOrd="0" presId="urn:microsoft.com/office/officeart/2005/8/layout/radial5"/>
    <dgm:cxn modelId="{0335F1CC-C942-4C61-BE1E-3BB042E372C9}" type="presOf" srcId="{DC5C3F46-9586-4A41-84F5-688CF66A9B14}" destId="{E2445C5E-B1D2-49AF-B3E4-ABAF511D158F}" srcOrd="0" destOrd="0" presId="urn:microsoft.com/office/officeart/2005/8/layout/radial5"/>
    <dgm:cxn modelId="{B1E618D2-596F-49E4-A453-030416BE50B9}" type="presOf" srcId="{FD92AA61-E4D2-4A3F-966C-9782B46A0749}" destId="{A88E8FBE-053D-414A-8E58-598BC29930F6}" srcOrd="0" destOrd="0" presId="urn:microsoft.com/office/officeart/2005/8/layout/radial5"/>
    <dgm:cxn modelId="{5B9427D4-78B7-44C7-9F00-91C2861E8D06}" srcId="{64DFC15A-FE3F-4467-9D83-E07BF6323A33}" destId="{451663BE-AC97-4279-9711-AC1491D3CE73}" srcOrd="0" destOrd="0" parTransId="{6C5FEE42-5D25-454C-8693-55F7F2BF524B}" sibTransId="{547213E8-96EF-4B23-AD0F-C5A25E523F48}"/>
    <dgm:cxn modelId="{2C1C27D6-3D1B-4FF4-B071-5F9126305D9E}" type="presOf" srcId="{2952EB9F-25C0-43F8-B010-C8D265532503}" destId="{357217ED-D942-4B32-9A6B-2CD5C3765238}" srcOrd="1" destOrd="0" presId="urn:microsoft.com/office/officeart/2005/8/layout/radial5"/>
    <dgm:cxn modelId="{B44EFCD6-BBCB-4467-A28F-6D8D7FEA204D}" type="presOf" srcId="{2952EB9F-25C0-43F8-B010-C8D265532503}" destId="{BA0BAB8C-D785-4869-A232-35E0E3DF1C8C}" srcOrd="0" destOrd="0" presId="urn:microsoft.com/office/officeart/2005/8/layout/radial5"/>
    <dgm:cxn modelId="{C16D7CDA-5C83-401F-9B17-76BA05633B23}" type="presOf" srcId="{34A931E1-EBF8-4427-9F4B-DAE4C20B5F86}" destId="{322955A8-4CC2-4E28-B731-840AA5C163F5}" srcOrd="0" destOrd="0" presId="urn:microsoft.com/office/officeart/2005/8/layout/radial5"/>
    <dgm:cxn modelId="{6C0FDDDA-46F6-4036-A1A9-FD7114785C26}" type="presOf" srcId="{CB51D0FE-0210-4B1B-ABD2-805649AEBA82}" destId="{718A51EC-77BB-492C-9E2B-E4D869DD161C}" srcOrd="1" destOrd="0" presId="urn:microsoft.com/office/officeart/2005/8/layout/radial5"/>
    <dgm:cxn modelId="{40B8AEDB-7A6A-411E-829B-04890B41103F}" type="presOf" srcId="{A438CA2F-33FB-45E3-A37F-32F7BB715BF4}" destId="{02502007-86F9-45FF-9D37-F5A3607EAEE5}" srcOrd="0" destOrd="0" presId="urn:microsoft.com/office/officeart/2005/8/layout/radial5"/>
    <dgm:cxn modelId="{6F8675DD-7A6E-4BC2-9C0B-11D81D24902F}" srcId="{451663BE-AC97-4279-9711-AC1491D3CE73}" destId="{ACDC8C25-8444-4D5F-91F6-27227807D04F}" srcOrd="0" destOrd="0" parTransId="{2952EB9F-25C0-43F8-B010-C8D265532503}" sibTransId="{23FAD748-DD92-496A-B256-99C15EDD7B6E}"/>
    <dgm:cxn modelId="{ED429BE4-6358-441D-8E1E-A1FAE3001103}" srcId="{451663BE-AC97-4279-9711-AC1491D3CE73}" destId="{A4AF7E75-B587-4866-8FE5-FD6B11412C11}" srcOrd="6" destOrd="0" parTransId="{CB51D0FE-0210-4B1B-ABD2-805649AEBA82}" sibTransId="{8B92A625-3D64-43B0-850D-2BF862FDB8FC}"/>
    <dgm:cxn modelId="{F57769E8-D005-438D-9B27-DEE98D6F3E65}" type="presOf" srcId="{8D569AD7-E841-4E4F-93B9-C7C0D81378C9}" destId="{D61492AB-1EEB-40EE-929E-8EBC59401768}" srcOrd="0" destOrd="0" presId="urn:microsoft.com/office/officeart/2005/8/layout/radial5"/>
    <dgm:cxn modelId="{CED882F1-5BE2-4169-939B-DA3732A56DB4}" srcId="{451663BE-AC97-4279-9711-AC1491D3CE73}" destId="{0616361B-C351-4882-ADC9-2C430DCE251B}" srcOrd="8" destOrd="0" parTransId="{7A6EA69A-F719-4B16-8F94-0AE7E891ED26}" sibTransId="{27C65256-8DB9-43BA-B4D6-721BD4A68AE1}"/>
    <dgm:cxn modelId="{9AF8FD9C-B5BE-4ABF-A104-3F69B720A56F}" type="presParOf" srcId="{0E8D3CC6-047C-4EDC-B2FA-0C62ADE59C4E}" destId="{A5E97932-8CA6-4D19-A45B-E7F0C4DA90A3}" srcOrd="0" destOrd="0" presId="urn:microsoft.com/office/officeart/2005/8/layout/radial5"/>
    <dgm:cxn modelId="{0A7283F8-2FC1-4F4C-96EF-7821255F908F}" type="presParOf" srcId="{0E8D3CC6-047C-4EDC-B2FA-0C62ADE59C4E}" destId="{BA0BAB8C-D785-4869-A232-35E0E3DF1C8C}" srcOrd="1" destOrd="0" presId="urn:microsoft.com/office/officeart/2005/8/layout/radial5"/>
    <dgm:cxn modelId="{21B906FA-934C-4726-B0AB-666FD33157EA}" type="presParOf" srcId="{BA0BAB8C-D785-4869-A232-35E0E3DF1C8C}" destId="{357217ED-D942-4B32-9A6B-2CD5C3765238}" srcOrd="0" destOrd="0" presId="urn:microsoft.com/office/officeart/2005/8/layout/radial5"/>
    <dgm:cxn modelId="{A5857366-0DB5-4897-AB68-F1D0B913BDB2}" type="presParOf" srcId="{0E8D3CC6-047C-4EDC-B2FA-0C62ADE59C4E}" destId="{62951E44-3A0F-40E6-A93A-34B4CCCCB720}" srcOrd="2" destOrd="0" presId="urn:microsoft.com/office/officeart/2005/8/layout/radial5"/>
    <dgm:cxn modelId="{5CC22331-6EFC-4DF9-ABA8-A9EA4468C29E}" type="presParOf" srcId="{0E8D3CC6-047C-4EDC-B2FA-0C62ADE59C4E}" destId="{D348D5F9-1BFC-41BD-940F-D8F7680E56DB}" srcOrd="3" destOrd="0" presId="urn:microsoft.com/office/officeart/2005/8/layout/radial5"/>
    <dgm:cxn modelId="{2C453D44-1341-4BFD-A710-10D85F3C7FE6}" type="presParOf" srcId="{D348D5F9-1BFC-41BD-940F-D8F7680E56DB}" destId="{B66AE4CF-FAF9-47B5-9399-DBF55172E726}" srcOrd="0" destOrd="0" presId="urn:microsoft.com/office/officeart/2005/8/layout/radial5"/>
    <dgm:cxn modelId="{644DD2CA-8E33-48F5-9170-606D5052F7FB}" type="presParOf" srcId="{0E8D3CC6-047C-4EDC-B2FA-0C62ADE59C4E}" destId="{492CD833-2652-469B-9A55-641A0770FEB9}" srcOrd="4" destOrd="0" presId="urn:microsoft.com/office/officeart/2005/8/layout/radial5"/>
    <dgm:cxn modelId="{F4A41854-A7E3-49B8-978A-00C7971DEFB6}" type="presParOf" srcId="{0E8D3CC6-047C-4EDC-B2FA-0C62ADE59C4E}" destId="{A88E8FBE-053D-414A-8E58-598BC29930F6}" srcOrd="5" destOrd="0" presId="urn:microsoft.com/office/officeart/2005/8/layout/radial5"/>
    <dgm:cxn modelId="{43709E31-9CD6-4E87-8721-D031D3F37253}" type="presParOf" srcId="{A88E8FBE-053D-414A-8E58-598BC29930F6}" destId="{423CAAA0-9B40-4596-91BD-6B846E262429}" srcOrd="0" destOrd="0" presId="urn:microsoft.com/office/officeart/2005/8/layout/radial5"/>
    <dgm:cxn modelId="{B7653FAB-0D79-4BC2-8982-BDD9D47094FF}" type="presParOf" srcId="{0E8D3CC6-047C-4EDC-B2FA-0C62ADE59C4E}" destId="{1979522E-B8B9-4282-B709-685239319EB0}" srcOrd="6" destOrd="0" presId="urn:microsoft.com/office/officeart/2005/8/layout/radial5"/>
    <dgm:cxn modelId="{E6FCA168-88AD-4E42-A9F4-DBA2DBFB0E2B}" type="presParOf" srcId="{0E8D3CC6-047C-4EDC-B2FA-0C62ADE59C4E}" destId="{21E08C69-2541-4AAE-AE91-7C8BF3221F0B}" srcOrd="7" destOrd="0" presId="urn:microsoft.com/office/officeart/2005/8/layout/radial5"/>
    <dgm:cxn modelId="{6D91A6E2-679F-47B5-86AB-3E115739224F}" type="presParOf" srcId="{21E08C69-2541-4AAE-AE91-7C8BF3221F0B}" destId="{A68D6C1E-E68D-4939-B033-7848C623340F}" srcOrd="0" destOrd="0" presId="urn:microsoft.com/office/officeart/2005/8/layout/radial5"/>
    <dgm:cxn modelId="{BD388CC4-78FB-4160-A5E4-569E3F3FD120}" type="presParOf" srcId="{0E8D3CC6-047C-4EDC-B2FA-0C62ADE59C4E}" destId="{E2445C5E-B1D2-49AF-B3E4-ABAF511D158F}" srcOrd="8" destOrd="0" presId="urn:microsoft.com/office/officeart/2005/8/layout/radial5"/>
    <dgm:cxn modelId="{E906760E-E09C-4ECD-9DAC-AD00AA302915}" type="presParOf" srcId="{0E8D3CC6-047C-4EDC-B2FA-0C62ADE59C4E}" destId="{FF11D24C-D99E-4474-BDEF-C7981E78E9D0}" srcOrd="9" destOrd="0" presId="urn:microsoft.com/office/officeart/2005/8/layout/radial5"/>
    <dgm:cxn modelId="{403B9C94-B4C7-4247-B343-CA4B2B7978EE}" type="presParOf" srcId="{FF11D24C-D99E-4474-BDEF-C7981E78E9D0}" destId="{91731979-6722-4635-8D0D-5AD85FE2EB4A}" srcOrd="0" destOrd="0" presId="urn:microsoft.com/office/officeart/2005/8/layout/radial5"/>
    <dgm:cxn modelId="{98130355-5384-4350-85B0-11700069C522}" type="presParOf" srcId="{0E8D3CC6-047C-4EDC-B2FA-0C62ADE59C4E}" destId="{322955A8-4CC2-4E28-B731-840AA5C163F5}" srcOrd="10" destOrd="0" presId="urn:microsoft.com/office/officeart/2005/8/layout/radial5"/>
    <dgm:cxn modelId="{9E3DA7DB-D173-4A75-959B-B533A64FA9C3}" type="presParOf" srcId="{0E8D3CC6-047C-4EDC-B2FA-0C62ADE59C4E}" destId="{91F795F5-7A08-416E-9BAD-46844EC0699C}" srcOrd="11" destOrd="0" presId="urn:microsoft.com/office/officeart/2005/8/layout/radial5"/>
    <dgm:cxn modelId="{344BAC39-90B9-4E24-91A8-48354A7D97C7}" type="presParOf" srcId="{91F795F5-7A08-416E-9BAD-46844EC0699C}" destId="{AE0D8195-25E1-4712-9731-4E6851836F6F}" srcOrd="0" destOrd="0" presId="urn:microsoft.com/office/officeart/2005/8/layout/radial5"/>
    <dgm:cxn modelId="{F52FEE28-7248-45FA-94B3-01E73AB2019D}" type="presParOf" srcId="{0E8D3CC6-047C-4EDC-B2FA-0C62ADE59C4E}" destId="{7AC48878-09DD-4CA8-BF67-8CBF8DF1B054}" srcOrd="12" destOrd="0" presId="urn:microsoft.com/office/officeart/2005/8/layout/radial5"/>
    <dgm:cxn modelId="{52B4B28E-0290-4BFB-A21C-8C32F037C122}" type="presParOf" srcId="{0E8D3CC6-047C-4EDC-B2FA-0C62ADE59C4E}" destId="{A0CA56A9-05D2-42E6-8F80-5FFDBCF0AB3A}" srcOrd="13" destOrd="0" presId="urn:microsoft.com/office/officeart/2005/8/layout/radial5"/>
    <dgm:cxn modelId="{D2926006-5C87-4F74-86E6-A8A208C983F9}" type="presParOf" srcId="{A0CA56A9-05D2-42E6-8F80-5FFDBCF0AB3A}" destId="{718A51EC-77BB-492C-9E2B-E4D869DD161C}" srcOrd="0" destOrd="0" presId="urn:microsoft.com/office/officeart/2005/8/layout/radial5"/>
    <dgm:cxn modelId="{F414C74F-46A7-4624-80EF-2514A40A04DD}" type="presParOf" srcId="{0E8D3CC6-047C-4EDC-B2FA-0C62ADE59C4E}" destId="{A45447B0-F9A0-468D-B4B3-F8F0D125FF5A}" srcOrd="14" destOrd="0" presId="urn:microsoft.com/office/officeart/2005/8/layout/radial5"/>
    <dgm:cxn modelId="{65C247C5-C340-4132-A19A-A096E58CEB02}" type="presParOf" srcId="{0E8D3CC6-047C-4EDC-B2FA-0C62ADE59C4E}" destId="{F072F9B1-5076-4C4C-A770-CAA5237F5573}" srcOrd="15" destOrd="0" presId="urn:microsoft.com/office/officeart/2005/8/layout/radial5"/>
    <dgm:cxn modelId="{105968A8-807C-48B1-88ED-F83B124C2B99}" type="presParOf" srcId="{F072F9B1-5076-4C4C-A770-CAA5237F5573}" destId="{58F062F7-B98F-4533-B324-8271313A7C83}" srcOrd="0" destOrd="0" presId="urn:microsoft.com/office/officeart/2005/8/layout/radial5"/>
    <dgm:cxn modelId="{D7064E2F-7CE8-46EF-AA9D-4B803F02EC0D}" type="presParOf" srcId="{0E8D3CC6-047C-4EDC-B2FA-0C62ADE59C4E}" destId="{02502007-86F9-45FF-9D37-F5A3607EAEE5}" srcOrd="16" destOrd="0" presId="urn:microsoft.com/office/officeart/2005/8/layout/radial5"/>
    <dgm:cxn modelId="{826F0FA6-1670-4B4A-B922-49771929017E}" type="presParOf" srcId="{0E8D3CC6-047C-4EDC-B2FA-0C62ADE59C4E}" destId="{D933A763-0B12-4830-97E7-4C9710585BBB}" srcOrd="17" destOrd="0" presId="urn:microsoft.com/office/officeart/2005/8/layout/radial5"/>
    <dgm:cxn modelId="{9F225FDD-8067-48A1-BE53-5EEE72829C5E}" type="presParOf" srcId="{D933A763-0B12-4830-97E7-4C9710585BBB}" destId="{B247162E-35D3-42B1-BA0D-1A0965766769}" srcOrd="0" destOrd="0" presId="urn:microsoft.com/office/officeart/2005/8/layout/radial5"/>
    <dgm:cxn modelId="{EEF3557C-BFBF-4D0A-92BB-38126E1EED94}" type="presParOf" srcId="{0E8D3CC6-047C-4EDC-B2FA-0C62ADE59C4E}" destId="{AD88B037-D521-4297-86A0-F43F38848541}" srcOrd="18" destOrd="0" presId="urn:microsoft.com/office/officeart/2005/8/layout/radial5"/>
    <dgm:cxn modelId="{67602A30-FB86-46D7-9D29-8F23126DDE28}" type="presParOf" srcId="{0E8D3CC6-047C-4EDC-B2FA-0C62ADE59C4E}" destId="{F5D76A09-F928-4BD2-A361-4382F250F5A2}" srcOrd="19" destOrd="0" presId="urn:microsoft.com/office/officeart/2005/8/layout/radial5"/>
    <dgm:cxn modelId="{D6E70965-7022-47F7-A834-4E2A8FF89AB3}" type="presParOf" srcId="{F5D76A09-F928-4BD2-A361-4382F250F5A2}" destId="{66E2F553-ACFE-4352-B944-76A6DE140A9B}" srcOrd="0" destOrd="0" presId="urn:microsoft.com/office/officeart/2005/8/layout/radial5"/>
    <dgm:cxn modelId="{7DDAB70A-60FC-491D-845F-293A3AD2BEF9}" type="presParOf" srcId="{0E8D3CC6-047C-4EDC-B2FA-0C62ADE59C4E}" destId="{D61492AB-1EEB-40EE-929E-8EBC59401768}" srcOrd="20" destOrd="0" presId="urn:microsoft.com/office/officeart/2005/8/layout/radial5"/>
    <dgm:cxn modelId="{29658693-F157-40C5-B77D-05BB35CB3C7F}" type="presParOf" srcId="{0E8D3CC6-047C-4EDC-B2FA-0C62ADE59C4E}" destId="{25C9E68E-6DD3-4FE9-A898-E8FD39C160DB}" srcOrd="21" destOrd="0" presId="urn:microsoft.com/office/officeart/2005/8/layout/radial5"/>
    <dgm:cxn modelId="{14BDB87B-852F-49DC-ADF7-F3DA869A0917}" type="presParOf" srcId="{25C9E68E-6DD3-4FE9-A898-E8FD39C160DB}" destId="{4238E39E-DD99-4594-A577-B0451BD00994}" srcOrd="0" destOrd="0" presId="urn:microsoft.com/office/officeart/2005/8/layout/radial5"/>
    <dgm:cxn modelId="{E5325515-9546-460D-93E2-4BFA0DEDA037}" type="presParOf" srcId="{0E8D3CC6-047C-4EDC-B2FA-0C62ADE59C4E}" destId="{2B3888ED-1280-4E5B-99E7-7DE58BE4C0AD}"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7932-8CA6-4D19-A45B-E7F0C4DA90A3}">
      <dsp:nvSpPr>
        <dsp:cNvPr id="0" name=""/>
        <dsp:cNvSpPr/>
      </dsp:nvSpPr>
      <dsp:spPr>
        <a:xfrm>
          <a:off x="4327363" y="2103262"/>
          <a:ext cx="3205785" cy="2659539"/>
        </a:xfrm>
        <a:prstGeom prst="ellipse">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DEPOPULATION</a:t>
          </a:r>
        </a:p>
        <a:p>
          <a:pPr marL="0" lvl="0" indent="0" algn="ctr" defTabSz="889000">
            <a:lnSpc>
              <a:spcPct val="90000"/>
            </a:lnSpc>
            <a:spcBef>
              <a:spcPct val="0"/>
            </a:spcBef>
            <a:spcAft>
              <a:spcPct val="35000"/>
            </a:spcAft>
            <a:buNone/>
          </a:pPr>
          <a:r>
            <a:rPr lang="en-US" sz="2000" b="1" kern="1200" dirty="0">
              <a:solidFill>
                <a:schemeClr val="bg1"/>
              </a:solidFill>
            </a:rPr>
            <a:t>&amp;</a:t>
          </a:r>
        </a:p>
        <a:p>
          <a:pPr marL="0" lvl="0" indent="0" algn="ctr" defTabSz="889000">
            <a:lnSpc>
              <a:spcPct val="90000"/>
            </a:lnSpc>
            <a:spcBef>
              <a:spcPct val="0"/>
            </a:spcBef>
            <a:spcAft>
              <a:spcPct val="35000"/>
            </a:spcAft>
            <a:buNone/>
          </a:pPr>
          <a:r>
            <a:rPr lang="en-US" sz="2000" b="1" kern="1200" dirty="0">
              <a:solidFill>
                <a:schemeClr val="bg1"/>
              </a:solidFill>
            </a:rPr>
            <a:t>AGING</a:t>
          </a:r>
        </a:p>
      </dsp:txBody>
      <dsp:txXfrm>
        <a:off x="4796839" y="2492742"/>
        <a:ext cx="2266833" cy="1880579"/>
      </dsp:txXfrm>
    </dsp:sp>
    <dsp:sp modelId="{BA0BAB8C-D785-4869-A232-35E0E3DF1C8C}">
      <dsp:nvSpPr>
        <dsp:cNvPr id="0" name=""/>
        <dsp:cNvSpPr/>
      </dsp:nvSpPr>
      <dsp:spPr>
        <a:xfrm rot="5650607">
          <a:off x="5574902" y="1426809"/>
          <a:ext cx="699185"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5671792" y="1457153"/>
        <a:ext cx="518561" cy="361248"/>
      </dsp:txXfrm>
    </dsp:sp>
    <dsp:sp modelId="{62951E44-3A0F-40E6-A93A-34B4CCCCB720}">
      <dsp:nvSpPr>
        <dsp:cNvPr id="0" name=""/>
        <dsp:cNvSpPr/>
      </dsp:nvSpPr>
      <dsp:spPr>
        <a:xfrm>
          <a:off x="5215009" y="89635"/>
          <a:ext cx="1412089" cy="1239577"/>
        </a:xfrm>
        <a:prstGeom prst="ellipse">
          <a:avLst/>
        </a:prstGeom>
        <a:solidFill>
          <a:srgbClr val="20E8A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Technology</a:t>
          </a:r>
        </a:p>
      </dsp:txBody>
      <dsp:txXfrm>
        <a:off x="5421805" y="271167"/>
        <a:ext cx="998497" cy="876513"/>
      </dsp:txXfrm>
    </dsp:sp>
    <dsp:sp modelId="{D348D5F9-1BFC-41BD-940F-D8F7680E56DB}">
      <dsp:nvSpPr>
        <dsp:cNvPr id="0" name=""/>
        <dsp:cNvSpPr/>
      </dsp:nvSpPr>
      <dsp:spPr>
        <a:xfrm rot="7363636">
          <a:off x="6527801" y="1622627"/>
          <a:ext cx="744930"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666939" y="1667068"/>
        <a:ext cx="564306" cy="361248"/>
      </dsp:txXfrm>
    </dsp:sp>
    <dsp:sp modelId="{492CD833-2652-469B-9A55-641A0770FEB9}">
      <dsp:nvSpPr>
        <dsp:cNvPr id="0" name=""/>
        <dsp:cNvSpPr/>
      </dsp:nvSpPr>
      <dsp:spPr>
        <a:xfrm>
          <a:off x="6763595" y="405929"/>
          <a:ext cx="1427497" cy="1239577"/>
        </a:xfrm>
        <a:prstGeom prst="ellipse">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Foreign Workers</a:t>
          </a:r>
        </a:p>
      </dsp:txBody>
      <dsp:txXfrm>
        <a:off x="6972647" y="587461"/>
        <a:ext cx="1009393" cy="876513"/>
      </dsp:txXfrm>
    </dsp:sp>
    <dsp:sp modelId="{A88E8FBE-053D-414A-8E58-598BC29930F6}">
      <dsp:nvSpPr>
        <dsp:cNvPr id="0" name=""/>
        <dsp:cNvSpPr/>
      </dsp:nvSpPr>
      <dsp:spPr>
        <a:xfrm rot="9327273">
          <a:off x="7298617" y="2366321"/>
          <a:ext cx="616447"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471080" y="2449220"/>
        <a:ext cx="435823" cy="361248"/>
      </dsp:txXfrm>
    </dsp:sp>
    <dsp:sp modelId="{1979522E-B8B9-4282-B709-685239319EB0}">
      <dsp:nvSpPr>
        <dsp:cNvPr id="0" name=""/>
        <dsp:cNvSpPr/>
      </dsp:nvSpPr>
      <dsp:spPr>
        <a:xfrm>
          <a:off x="7826602" y="1571359"/>
          <a:ext cx="1413279" cy="1345858"/>
        </a:xfrm>
        <a:prstGeom prst="ellipse">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chemeClr val="tx1"/>
              </a:solidFill>
            </a:rPr>
            <a:t>Increase</a:t>
          </a:r>
        </a:p>
        <a:p>
          <a:pPr marL="0" lvl="0" indent="0" algn="ctr" defTabSz="800100">
            <a:lnSpc>
              <a:spcPct val="100000"/>
            </a:lnSpc>
            <a:spcBef>
              <a:spcPct val="0"/>
            </a:spcBef>
            <a:spcAft>
              <a:spcPts val="0"/>
            </a:spcAft>
            <a:buNone/>
          </a:pPr>
          <a:r>
            <a:rPr lang="en-US" sz="1800" b="1" kern="1200" dirty="0">
              <a:solidFill>
                <a:schemeClr val="tx1"/>
              </a:solidFill>
            </a:rPr>
            <a:t>Birthrate</a:t>
          </a:r>
          <a:endParaRPr lang="en-US" sz="1600" b="1" kern="1200" dirty="0">
            <a:solidFill>
              <a:schemeClr val="tx1"/>
            </a:solidFill>
          </a:endParaRPr>
        </a:p>
      </dsp:txBody>
      <dsp:txXfrm>
        <a:off x="8033572" y="1768455"/>
        <a:ext cx="999339" cy="951666"/>
      </dsp:txXfrm>
    </dsp:sp>
    <dsp:sp modelId="{21E08C69-2541-4AAE-AE91-7C8BF3221F0B}">
      <dsp:nvSpPr>
        <dsp:cNvPr id="0" name=""/>
        <dsp:cNvSpPr/>
      </dsp:nvSpPr>
      <dsp:spPr>
        <a:xfrm rot="11277380">
          <a:off x="7520340" y="3387329"/>
          <a:ext cx="616569" cy="622051"/>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704421" y="3524541"/>
        <a:ext cx="431598" cy="373231"/>
      </dsp:txXfrm>
    </dsp:sp>
    <dsp:sp modelId="{E2445C5E-B1D2-49AF-B3E4-ABAF511D158F}">
      <dsp:nvSpPr>
        <dsp:cNvPr id="0" name=""/>
        <dsp:cNvSpPr/>
      </dsp:nvSpPr>
      <dsp:spPr>
        <a:xfrm>
          <a:off x="8158478" y="3114272"/>
          <a:ext cx="1502851" cy="1470411"/>
        </a:xfrm>
        <a:prstGeom prst="ellipse">
          <a:avLst/>
        </a:prstGeom>
        <a:solidFill>
          <a:srgbClr val="B7BB0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0"/>
            </a:spcAft>
            <a:buNone/>
          </a:pPr>
          <a:r>
            <a:rPr lang="en-US" sz="1700" b="1" kern="1200" dirty="0"/>
            <a:t>Increase </a:t>
          </a:r>
        </a:p>
        <a:p>
          <a:pPr marL="0" lvl="0" indent="0" algn="ctr" defTabSz="755650">
            <a:lnSpc>
              <a:spcPct val="100000"/>
            </a:lnSpc>
            <a:spcBef>
              <a:spcPct val="0"/>
            </a:spcBef>
            <a:spcAft>
              <a:spcPts val="0"/>
            </a:spcAft>
            <a:buNone/>
          </a:pPr>
          <a:r>
            <a:rPr lang="en-US" sz="1700" b="1" kern="1200" dirty="0"/>
            <a:t>Retirement</a:t>
          </a:r>
        </a:p>
        <a:p>
          <a:pPr marL="0" lvl="0" indent="0" algn="ctr" defTabSz="755650">
            <a:lnSpc>
              <a:spcPct val="100000"/>
            </a:lnSpc>
            <a:spcBef>
              <a:spcPct val="0"/>
            </a:spcBef>
            <a:spcAft>
              <a:spcPts val="0"/>
            </a:spcAft>
            <a:buNone/>
          </a:pPr>
          <a:r>
            <a:rPr lang="en-US" sz="1700" b="1" kern="1200" dirty="0"/>
            <a:t>Age</a:t>
          </a:r>
        </a:p>
      </dsp:txBody>
      <dsp:txXfrm>
        <a:off x="8378565" y="3329609"/>
        <a:ext cx="1062677" cy="1039737"/>
      </dsp:txXfrm>
    </dsp:sp>
    <dsp:sp modelId="{FF11D24C-D99E-4474-BDEF-C7981E78E9D0}">
      <dsp:nvSpPr>
        <dsp:cNvPr id="0" name=""/>
        <dsp:cNvSpPr/>
      </dsp:nvSpPr>
      <dsp:spPr>
        <a:xfrm rot="14016732">
          <a:off x="6967975" y="4352254"/>
          <a:ext cx="718684"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1864" y="4545373"/>
        <a:ext cx="538060" cy="361248"/>
      </dsp:txXfrm>
    </dsp:sp>
    <dsp:sp modelId="{322955A8-4CC2-4E28-B731-840AA5C163F5}">
      <dsp:nvSpPr>
        <dsp:cNvPr id="0" name=""/>
        <dsp:cNvSpPr/>
      </dsp:nvSpPr>
      <dsp:spPr>
        <a:xfrm>
          <a:off x="7449662" y="4726972"/>
          <a:ext cx="1378472" cy="127039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b="1" kern="1200" dirty="0"/>
            <a:t>Active </a:t>
          </a:r>
        </a:p>
        <a:p>
          <a:pPr marL="0" lvl="0" indent="0" algn="ctr" defTabSz="800100">
            <a:lnSpc>
              <a:spcPct val="100000"/>
            </a:lnSpc>
            <a:spcBef>
              <a:spcPct val="0"/>
            </a:spcBef>
            <a:spcAft>
              <a:spcPts val="0"/>
            </a:spcAft>
            <a:buNone/>
          </a:pPr>
          <a:r>
            <a:rPr lang="en-US" sz="1800" b="1" kern="1200" dirty="0"/>
            <a:t>Aging</a:t>
          </a:r>
          <a:endParaRPr lang="en-US" sz="1100" b="1" kern="1200" dirty="0"/>
        </a:p>
      </dsp:txBody>
      <dsp:txXfrm>
        <a:off x="7651535" y="4913017"/>
        <a:ext cx="974726" cy="898303"/>
      </dsp:txXfrm>
    </dsp:sp>
    <dsp:sp modelId="{91F795F5-7A08-416E-9BAD-46844EC0699C}">
      <dsp:nvSpPr>
        <dsp:cNvPr id="0" name=""/>
        <dsp:cNvSpPr/>
      </dsp:nvSpPr>
      <dsp:spPr>
        <a:xfrm rot="15404069">
          <a:off x="6072991" y="4814842"/>
          <a:ext cx="702789"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84026" y="5023160"/>
        <a:ext cx="522165" cy="361248"/>
      </dsp:txXfrm>
    </dsp:sp>
    <dsp:sp modelId="{7AC48878-09DD-4CA8-BF67-8CBF8DF1B054}">
      <dsp:nvSpPr>
        <dsp:cNvPr id="0" name=""/>
        <dsp:cNvSpPr/>
      </dsp:nvSpPr>
      <dsp:spPr>
        <a:xfrm>
          <a:off x="5987931" y="5508936"/>
          <a:ext cx="1497050" cy="1339524"/>
        </a:xfrm>
        <a:prstGeom prst="ellipse">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0"/>
            </a:spcAft>
            <a:buNone/>
          </a:pPr>
          <a:r>
            <a:rPr lang="en-US" sz="1700" b="1" kern="1200" dirty="0"/>
            <a:t>Decrease</a:t>
          </a:r>
        </a:p>
        <a:p>
          <a:pPr marL="0" lvl="0" indent="0" algn="ctr" defTabSz="755650">
            <a:lnSpc>
              <a:spcPct val="100000"/>
            </a:lnSpc>
            <a:spcBef>
              <a:spcPct val="0"/>
            </a:spcBef>
            <a:spcAft>
              <a:spcPts val="0"/>
            </a:spcAft>
            <a:buNone/>
          </a:pPr>
          <a:r>
            <a:rPr lang="en-US" sz="1700" b="1" kern="1200" dirty="0"/>
            <a:t>Emigration </a:t>
          </a:r>
        </a:p>
        <a:p>
          <a:pPr marL="0" lvl="0" indent="0" algn="ctr" defTabSz="755650">
            <a:lnSpc>
              <a:spcPct val="100000"/>
            </a:lnSpc>
            <a:spcBef>
              <a:spcPct val="0"/>
            </a:spcBef>
            <a:spcAft>
              <a:spcPts val="0"/>
            </a:spcAft>
            <a:buNone/>
          </a:pPr>
          <a:r>
            <a:rPr lang="en-US" sz="1700" b="1" kern="1200" dirty="0"/>
            <a:t>of Young</a:t>
          </a:r>
        </a:p>
      </dsp:txBody>
      <dsp:txXfrm>
        <a:off x="6207169" y="5705105"/>
        <a:ext cx="1058574" cy="947186"/>
      </dsp:txXfrm>
    </dsp:sp>
    <dsp:sp modelId="{A0CA56A9-05D2-42E6-8F80-5FFDBCF0AB3A}">
      <dsp:nvSpPr>
        <dsp:cNvPr id="0" name=""/>
        <dsp:cNvSpPr/>
      </dsp:nvSpPr>
      <dsp:spPr>
        <a:xfrm rot="17419224">
          <a:off x="5244534" y="4729495"/>
          <a:ext cx="587550"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5302061" y="4932559"/>
        <a:ext cx="411285" cy="361248"/>
      </dsp:txXfrm>
    </dsp:sp>
    <dsp:sp modelId="{A45447B0-F9A0-468D-B4B3-F8F0D125FF5A}">
      <dsp:nvSpPr>
        <dsp:cNvPr id="0" name=""/>
        <dsp:cNvSpPr/>
      </dsp:nvSpPr>
      <dsp:spPr>
        <a:xfrm>
          <a:off x="4492230" y="5322255"/>
          <a:ext cx="1389157" cy="1455276"/>
        </a:xfrm>
        <a:prstGeom prst="ellipse">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100000"/>
            </a:lnSpc>
            <a:spcBef>
              <a:spcPct val="0"/>
            </a:spcBef>
            <a:spcAft>
              <a:spcPts val="0"/>
            </a:spcAft>
            <a:buNone/>
          </a:pPr>
          <a:r>
            <a:rPr lang="en-US" sz="1500" b="1" kern="1200" dirty="0"/>
            <a:t>Increase</a:t>
          </a:r>
        </a:p>
        <a:p>
          <a:pPr marL="0" lvl="0" indent="0" algn="ctr" defTabSz="666750">
            <a:lnSpc>
              <a:spcPct val="100000"/>
            </a:lnSpc>
            <a:spcBef>
              <a:spcPct val="0"/>
            </a:spcBef>
            <a:spcAft>
              <a:spcPts val="0"/>
            </a:spcAft>
            <a:buNone/>
          </a:pPr>
          <a:r>
            <a:rPr lang="en-US" sz="1500" b="1" kern="1200" dirty="0"/>
            <a:t>Emigration</a:t>
          </a:r>
        </a:p>
        <a:p>
          <a:pPr marL="0" lvl="0" indent="0" algn="ctr" defTabSz="666750">
            <a:lnSpc>
              <a:spcPct val="100000"/>
            </a:lnSpc>
            <a:spcBef>
              <a:spcPct val="0"/>
            </a:spcBef>
            <a:spcAft>
              <a:spcPts val="0"/>
            </a:spcAft>
            <a:buNone/>
          </a:pPr>
          <a:r>
            <a:rPr lang="en-US" sz="1500" b="1" kern="1200" dirty="0"/>
            <a:t>Older People</a:t>
          </a:r>
        </a:p>
      </dsp:txBody>
      <dsp:txXfrm>
        <a:off x="4695667" y="5535375"/>
        <a:ext cx="982283" cy="1029036"/>
      </dsp:txXfrm>
    </dsp:sp>
    <dsp:sp modelId="{F072F9B1-5076-4C4C-A770-CAA5237F5573}">
      <dsp:nvSpPr>
        <dsp:cNvPr id="0" name=""/>
        <dsp:cNvSpPr/>
      </dsp:nvSpPr>
      <dsp:spPr>
        <a:xfrm rot="19695857">
          <a:off x="4277653" y="4313452"/>
          <a:ext cx="705377"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291156" y="4481372"/>
        <a:ext cx="524753" cy="361248"/>
      </dsp:txXfrm>
    </dsp:sp>
    <dsp:sp modelId="{02502007-86F9-45FF-9D37-F5A3607EAEE5}">
      <dsp:nvSpPr>
        <dsp:cNvPr id="0" name=""/>
        <dsp:cNvSpPr/>
      </dsp:nvSpPr>
      <dsp:spPr>
        <a:xfrm>
          <a:off x="3150666" y="4595483"/>
          <a:ext cx="1435529" cy="1422985"/>
        </a:xfrm>
        <a:prstGeom prst="ellipse">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chemeClr val="tx1"/>
              </a:solidFill>
            </a:rPr>
            <a:t>Increase</a:t>
          </a:r>
        </a:p>
        <a:p>
          <a:pPr marL="0" lvl="0" indent="0" algn="ctr" defTabSz="800100">
            <a:lnSpc>
              <a:spcPct val="100000"/>
            </a:lnSpc>
            <a:spcBef>
              <a:spcPct val="0"/>
            </a:spcBef>
            <a:spcAft>
              <a:spcPts val="0"/>
            </a:spcAft>
            <a:buNone/>
          </a:pPr>
          <a:r>
            <a:rPr lang="en-US" sz="1800" b="1" kern="1200" dirty="0">
              <a:solidFill>
                <a:schemeClr val="tx1"/>
              </a:solidFill>
            </a:rPr>
            <a:t>Working Women</a:t>
          </a:r>
          <a:endParaRPr lang="en-US" sz="1600" b="1" kern="1200" dirty="0">
            <a:solidFill>
              <a:schemeClr val="tx1"/>
            </a:solidFill>
          </a:endParaRPr>
        </a:p>
      </dsp:txBody>
      <dsp:txXfrm>
        <a:off x="3360894" y="4803874"/>
        <a:ext cx="1015073" cy="1006203"/>
      </dsp:txXfrm>
    </dsp:sp>
    <dsp:sp modelId="{D933A763-0B12-4830-97E7-4C9710585BBB}">
      <dsp:nvSpPr>
        <dsp:cNvPr id="0" name=""/>
        <dsp:cNvSpPr/>
      </dsp:nvSpPr>
      <dsp:spPr>
        <a:xfrm rot="20748488">
          <a:off x="3866538" y="3384340"/>
          <a:ext cx="491832"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868790" y="3522843"/>
        <a:ext cx="344282" cy="361248"/>
      </dsp:txXfrm>
    </dsp:sp>
    <dsp:sp modelId="{AD88B037-D521-4297-86A0-F43F38848541}">
      <dsp:nvSpPr>
        <dsp:cNvPr id="0" name=""/>
        <dsp:cNvSpPr/>
      </dsp:nvSpPr>
      <dsp:spPr>
        <a:xfrm>
          <a:off x="2121386" y="3077454"/>
          <a:ext cx="1750419" cy="1525659"/>
        </a:xfrm>
        <a:prstGeom prst="ellipse">
          <a:avLst/>
        </a:prstGeom>
        <a:solidFill>
          <a:srgbClr val="D731D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Deurbanize</a:t>
          </a:r>
        </a:p>
      </dsp:txBody>
      <dsp:txXfrm>
        <a:off x="2377729" y="3300882"/>
        <a:ext cx="1237733" cy="1078803"/>
      </dsp:txXfrm>
    </dsp:sp>
    <dsp:sp modelId="{F5D76A09-F928-4BD2-A361-4382F250F5A2}">
      <dsp:nvSpPr>
        <dsp:cNvPr id="0" name=""/>
        <dsp:cNvSpPr/>
      </dsp:nvSpPr>
      <dsp:spPr>
        <a:xfrm rot="1698500">
          <a:off x="3966000" y="2374160"/>
          <a:ext cx="623523"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976801" y="2451749"/>
        <a:ext cx="442899" cy="361248"/>
      </dsp:txXfrm>
    </dsp:sp>
    <dsp:sp modelId="{D61492AB-1EEB-40EE-929E-8EBC59401768}">
      <dsp:nvSpPr>
        <dsp:cNvPr id="0" name=""/>
        <dsp:cNvSpPr/>
      </dsp:nvSpPr>
      <dsp:spPr>
        <a:xfrm>
          <a:off x="2546592" y="1503262"/>
          <a:ext cx="1542963" cy="1463655"/>
        </a:xfrm>
        <a:prstGeom prst="ellipse">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chemeClr val="bg1"/>
              </a:solidFill>
            </a:rPr>
            <a:t>Promote</a:t>
          </a:r>
        </a:p>
        <a:p>
          <a:pPr marL="0" lvl="0" indent="0" algn="ctr" defTabSz="800100">
            <a:lnSpc>
              <a:spcPct val="100000"/>
            </a:lnSpc>
            <a:spcBef>
              <a:spcPct val="0"/>
            </a:spcBef>
            <a:spcAft>
              <a:spcPts val="0"/>
            </a:spcAft>
            <a:buNone/>
          </a:pPr>
          <a:r>
            <a:rPr lang="en-US" sz="1800" b="1" kern="1200" dirty="0">
              <a:solidFill>
                <a:schemeClr val="bg1"/>
              </a:solidFill>
            </a:rPr>
            <a:t>Child </a:t>
          </a:r>
        </a:p>
        <a:p>
          <a:pPr marL="0" lvl="0" indent="0" algn="ctr" defTabSz="800100">
            <a:lnSpc>
              <a:spcPct val="100000"/>
            </a:lnSpc>
            <a:spcBef>
              <a:spcPct val="0"/>
            </a:spcBef>
            <a:spcAft>
              <a:spcPts val="0"/>
            </a:spcAft>
            <a:buNone/>
          </a:pPr>
          <a:r>
            <a:rPr lang="en-US" sz="1800" b="1" kern="1200" dirty="0">
              <a:solidFill>
                <a:schemeClr val="bg1"/>
              </a:solidFill>
            </a:rPr>
            <a:t>Support</a:t>
          </a:r>
        </a:p>
        <a:p>
          <a:pPr marL="0" lvl="0" indent="0" algn="ctr" defTabSz="800100">
            <a:lnSpc>
              <a:spcPct val="90000"/>
            </a:lnSpc>
            <a:spcBef>
              <a:spcPct val="0"/>
            </a:spcBef>
            <a:spcAft>
              <a:spcPct val="35000"/>
            </a:spcAft>
            <a:buNone/>
          </a:pPr>
          <a:endParaRPr lang="en-US" sz="1200" b="1" kern="1200" dirty="0">
            <a:solidFill>
              <a:schemeClr val="tx1"/>
            </a:solidFill>
          </a:endParaRPr>
        </a:p>
      </dsp:txBody>
      <dsp:txXfrm>
        <a:off x="2772554" y="1717609"/>
        <a:ext cx="1091039" cy="1034961"/>
      </dsp:txXfrm>
    </dsp:sp>
    <dsp:sp modelId="{25C9E68E-6DD3-4FE9-A898-E8FD39C160DB}">
      <dsp:nvSpPr>
        <dsp:cNvPr id="0" name=""/>
        <dsp:cNvSpPr/>
      </dsp:nvSpPr>
      <dsp:spPr>
        <a:xfrm rot="3490766">
          <a:off x="4603120" y="1643277"/>
          <a:ext cx="740795" cy="602080"/>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645814" y="1686955"/>
        <a:ext cx="560171" cy="361248"/>
      </dsp:txXfrm>
    </dsp:sp>
    <dsp:sp modelId="{2B3888ED-1280-4E5B-99E7-7DE58BE4C0AD}">
      <dsp:nvSpPr>
        <dsp:cNvPr id="0" name=""/>
        <dsp:cNvSpPr/>
      </dsp:nvSpPr>
      <dsp:spPr>
        <a:xfrm>
          <a:off x="3588166" y="363547"/>
          <a:ext cx="1590005" cy="1324339"/>
        </a:xfrm>
        <a:prstGeom prst="ellipse">
          <a:avLst/>
        </a:prstGeom>
        <a:solidFill>
          <a:schemeClr val="tx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100000"/>
            </a:lnSpc>
            <a:spcBef>
              <a:spcPct val="0"/>
            </a:spcBef>
            <a:spcAft>
              <a:spcPts val="0"/>
            </a:spcAft>
            <a:buNone/>
          </a:pPr>
          <a:r>
            <a:rPr lang="en-US" sz="1500" b="1" kern="1200" dirty="0"/>
            <a:t>Community </a:t>
          </a:r>
        </a:p>
        <a:p>
          <a:pPr marL="0" lvl="0" indent="0" algn="ctr" defTabSz="666750">
            <a:lnSpc>
              <a:spcPct val="100000"/>
            </a:lnSpc>
            <a:spcBef>
              <a:spcPct val="0"/>
            </a:spcBef>
            <a:spcAft>
              <a:spcPts val="0"/>
            </a:spcAft>
            <a:buNone/>
          </a:pPr>
          <a:r>
            <a:rPr lang="en-US" sz="1500" b="1" kern="1200" dirty="0"/>
            <a:t>Development</a:t>
          </a:r>
        </a:p>
      </dsp:txBody>
      <dsp:txXfrm>
        <a:off x="3821017" y="557492"/>
        <a:ext cx="1124303" cy="93644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14EDFAE-495D-4ACD-9904-BD26888BB676}" type="datetimeFigureOut">
              <a:rPr lang="en-US" smtClean="0"/>
              <a:t>7/27/2020</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EB289661-497E-4ED2-945E-457077BFAC73}" type="slidenum">
              <a:rPr lang="en-US" smtClean="0"/>
              <a:t>‹#›</a:t>
            </a:fld>
            <a:endParaRPr lang="en-US"/>
          </a:p>
        </p:txBody>
      </p:sp>
    </p:spTree>
    <p:extLst>
      <p:ext uri="{BB962C8B-B14F-4D97-AF65-F5344CB8AC3E}">
        <p14:creationId xmlns:p14="http://schemas.microsoft.com/office/powerpoint/2010/main" val="311476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a:t>
            </a:r>
          </a:p>
        </p:txBody>
      </p:sp>
      <p:sp>
        <p:nvSpPr>
          <p:cNvPr id="4" name="Slide Number Placeholder 3"/>
          <p:cNvSpPr>
            <a:spLocks noGrp="1"/>
          </p:cNvSpPr>
          <p:nvPr>
            <p:ph type="sldNum" sz="quarter" idx="5"/>
          </p:nvPr>
        </p:nvSpPr>
        <p:spPr/>
        <p:txBody>
          <a:bodyPr/>
          <a:lstStyle/>
          <a:p>
            <a:fld id="{EB289661-497E-4ED2-945E-457077BFAC73}" type="slidenum">
              <a:rPr lang="en-US" smtClean="0"/>
              <a:t>1</a:t>
            </a:fld>
            <a:endParaRPr lang="en-US"/>
          </a:p>
        </p:txBody>
      </p:sp>
    </p:spTree>
    <p:extLst>
      <p:ext uri="{BB962C8B-B14F-4D97-AF65-F5344CB8AC3E}">
        <p14:creationId xmlns:p14="http://schemas.microsoft.com/office/powerpoint/2010/main" val="424418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89661-497E-4ED2-945E-457077BFAC73}" type="slidenum">
              <a:rPr lang="en-US" smtClean="0"/>
              <a:t>6</a:t>
            </a:fld>
            <a:endParaRPr lang="en-US"/>
          </a:p>
        </p:txBody>
      </p:sp>
    </p:spTree>
    <p:extLst>
      <p:ext uri="{BB962C8B-B14F-4D97-AF65-F5344CB8AC3E}">
        <p14:creationId xmlns:p14="http://schemas.microsoft.com/office/powerpoint/2010/main" val="136138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89661-497E-4ED2-945E-457077BFAC73}" type="slidenum">
              <a:rPr lang="en-US" smtClean="0"/>
              <a:t>8</a:t>
            </a:fld>
            <a:endParaRPr lang="en-US"/>
          </a:p>
        </p:txBody>
      </p:sp>
    </p:spTree>
    <p:extLst>
      <p:ext uri="{BB962C8B-B14F-4D97-AF65-F5344CB8AC3E}">
        <p14:creationId xmlns:p14="http://schemas.microsoft.com/office/powerpoint/2010/main" val="355335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US" dirty="0"/>
              <a:t>How does a society reverse its course? Did Japan face an existential threat back at the end of the Tokugawa Period?  Did Japan face a major challenge after WWII to rebuild its economy?  Wasn’t there an organized effort with the keiretsu with MITI to coordinate this successful change? </a:t>
            </a:r>
          </a:p>
          <a:p>
            <a:endParaRPr lang="en-US" dirty="0"/>
          </a:p>
          <a:p>
            <a:r>
              <a:rPr lang="en-US" dirty="0"/>
              <a:t>Can there be another organized effort again? What would it take? </a:t>
            </a:r>
          </a:p>
          <a:p>
            <a:endParaRPr lang="en-US" dirty="0"/>
          </a:p>
          <a:p>
            <a:r>
              <a:rPr lang="en-US" dirty="0" err="1"/>
              <a:t>Obirin</a:t>
            </a:r>
            <a:r>
              <a:rPr lang="en-US" dirty="0"/>
              <a:t> University is one of the premier gerontology programs in Japan.  Can </a:t>
            </a:r>
            <a:r>
              <a:rPr lang="en-US" dirty="0" err="1"/>
              <a:t>Obirin’s</a:t>
            </a:r>
            <a:r>
              <a:rPr lang="en-US" dirty="0"/>
              <a:t> Gerontology Department play a leadership role for Japan</a:t>
            </a:r>
          </a:p>
          <a:p>
            <a:endParaRPr lang="en-US" dirty="0"/>
          </a:p>
        </p:txBody>
      </p:sp>
      <p:sp>
        <p:nvSpPr>
          <p:cNvPr id="4" name="Slide Number Placeholder 3"/>
          <p:cNvSpPr>
            <a:spLocks noGrp="1"/>
          </p:cNvSpPr>
          <p:nvPr>
            <p:ph type="sldNum" sz="quarter" idx="5"/>
          </p:nvPr>
        </p:nvSpPr>
        <p:spPr/>
        <p:txBody>
          <a:bodyPr/>
          <a:lstStyle/>
          <a:p>
            <a:fld id="{EB289661-497E-4ED2-945E-457077BFAC73}" type="slidenum">
              <a:rPr lang="en-US" smtClean="0"/>
              <a:t>11</a:t>
            </a:fld>
            <a:endParaRPr lang="en-US"/>
          </a:p>
        </p:txBody>
      </p:sp>
    </p:spTree>
    <p:extLst>
      <p:ext uri="{BB962C8B-B14F-4D97-AF65-F5344CB8AC3E}">
        <p14:creationId xmlns:p14="http://schemas.microsoft.com/office/powerpoint/2010/main" val="389427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1775D8-E9A5-4277-B5AF-0F1A7F63EA5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76182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775D8-E9A5-4277-B5AF-0F1A7F63EA5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232901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775D8-E9A5-4277-B5AF-0F1A7F63EA5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2C18CF-9A39-4776-BEFB-7456C72F0DC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583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91775D8-E9A5-4277-B5AF-0F1A7F63EA5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22373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91775D8-E9A5-4277-B5AF-0F1A7F63EA5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2C18CF-9A39-4776-BEFB-7456C72F0DC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239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91775D8-E9A5-4277-B5AF-0F1A7F63EA5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32235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775D8-E9A5-4277-B5AF-0F1A7F63EA5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207076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775D8-E9A5-4277-B5AF-0F1A7F63EA5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97676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775D8-E9A5-4277-B5AF-0F1A7F63EA5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44266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775D8-E9A5-4277-B5AF-0F1A7F63EA5C}"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341612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775D8-E9A5-4277-B5AF-0F1A7F63EA5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179771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775D8-E9A5-4277-B5AF-0F1A7F63EA5C}"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299220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775D8-E9A5-4277-B5AF-0F1A7F63EA5C}"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56785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775D8-E9A5-4277-B5AF-0F1A7F63EA5C}"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221857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775D8-E9A5-4277-B5AF-0F1A7F63EA5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111748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775D8-E9A5-4277-B5AF-0F1A7F63EA5C}"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82C18CF-9A39-4776-BEFB-7456C72F0DC5}" type="slidenum">
              <a:rPr lang="en-US" smtClean="0"/>
              <a:t>‹#›</a:t>
            </a:fld>
            <a:endParaRPr lang="en-US"/>
          </a:p>
        </p:txBody>
      </p:sp>
    </p:spTree>
    <p:extLst>
      <p:ext uri="{BB962C8B-B14F-4D97-AF65-F5344CB8AC3E}">
        <p14:creationId xmlns:p14="http://schemas.microsoft.com/office/powerpoint/2010/main" val="28249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1775D8-E9A5-4277-B5AF-0F1A7F63EA5C}" type="datetimeFigureOut">
              <a:rPr lang="en-US" smtClean="0"/>
              <a:t>7/27/2020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82C18CF-9A39-4776-BEFB-7456C72F0DC5}" type="slidenum">
              <a:rPr lang="en-US" smtClean="0"/>
              <a:t>‹#›</a:t>
            </a:fld>
            <a:endParaRPr lang="en-US"/>
          </a:p>
        </p:txBody>
      </p:sp>
    </p:spTree>
    <p:extLst>
      <p:ext uri="{BB962C8B-B14F-4D97-AF65-F5344CB8AC3E}">
        <p14:creationId xmlns:p14="http://schemas.microsoft.com/office/powerpoint/2010/main" val="6318049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3.bp.blogspot.com/-Nus31EfeJdw/VHxqY-Ny-ZI/AAAAAAAApXI/kBrqFWXutmI/s800/zei_etax.pn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03D0-A65B-45F7-AEBF-00B162E34EB7}"/>
              </a:ext>
            </a:extLst>
          </p:cNvPr>
          <p:cNvSpPr>
            <a:spLocks noGrp="1"/>
          </p:cNvSpPr>
          <p:nvPr>
            <p:ph type="ctrTitle"/>
          </p:nvPr>
        </p:nvSpPr>
        <p:spPr>
          <a:xfrm>
            <a:off x="294133" y="85361"/>
            <a:ext cx="12407153" cy="2925501"/>
          </a:xfrm>
        </p:spPr>
        <p:txBody>
          <a:bodyPr>
            <a:normAutofit fontScale="90000"/>
          </a:bodyPr>
          <a:lstStyle/>
          <a:p>
            <a:r>
              <a:rPr lang="en-US" b="1" dirty="0"/>
              <a:t>Japan's Depopulation and Workforce Shortage Crisis: 11 Strategies and a Macro-Research Agenda</a:t>
            </a:r>
          </a:p>
        </p:txBody>
      </p:sp>
      <p:sp>
        <p:nvSpPr>
          <p:cNvPr id="4" name="TextBox 3">
            <a:extLst>
              <a:ext uri="{FF2B5EF4-FFF2-40B4-BE49-F238E27FC236}">
                <a16:creationId xmlns:a16="http://schemas.microsoft.com/office/drawing/2014/main" id="{DA533BF5-AA70-45D2-B290-EE9D7EA82E14}"/>
              </a:ext>
            </a:extLst>
          </p:cNvPr>
          <p:cNvSpPr txBox="1"/>
          <p:nvPr/>
        </p:nvSpPr>
        <p:spPr>
          <a:xfrm>
            <a:off x="2332068" y="5301955"/>
            <a:ext cx="7282763" cy="1200329"/>
          </a:xfrm>
          <a:prstGeom prst="rect">
            <a:avLst/>
          </a:prstGeom>
          <a:noFill/>
        </p:spPr>
        <p:txBody>
          <a:bodyPr wrap="none" rtlCol="0">
            <a:spAutoFit/>
          </a:bodyPr>
          <a:lstStyle/>
          <a:p>
            <a:pPr algn="ctr"/>
            <a:r>
              <a:rPr lang="en-US" sz="3600" b="1" dirty="0"/>
              <a:t>Cullen T. Hayashida, Ph.D.</a:t>
            </a:r>
          </a:p>
          <a:p>
            <a:pPr algn="ctr"/>
            <a:r>
              <a:rPr lang="en-US" sz="3600" b="1" dirty="0"/>
              <a:t>Sociology - University of Hawaii </a:t>
            </a:r>
          </a:p>
        </p:txBody>
      </p:sp>
      <p:cxnSp>
        <p:nvCxnSpPr>
          <p:cNvPr id="6" name="Straight Connector 5">
            <a:extLst>
              <a:ext uri="{FF2B5EF4-FFF2-40B4-BE49-F238E27FC236}">
                <a16:creationId xmlns:a16="http://schemas.microsoft.com/office/drawing/2014/main" id="{FDE6ED69-19EE-4FCD-8AC8-8C0607B768BD}"/>
              </a:ext>
            </a:extLst>
          </p:cNvPr>
          <p:cNvCxnSpPr/>
          <p:nvPr/>
        </p:nvCxnSpPr>
        <p:spPr>
          <a:xfrm>
            <a:off x="3335282" y="5224971"/>
            <a:ext cx="5276335" cy="0"/>
          </a:xfrm>
          <a:prstGeom prst="line">
            <a:avLst/>
          </a:prstGeom>
          <a:ln w="444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96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8576-38EE-4D31-A14C-5CD5921C6ADD}"/>
              </a:ext>
            </a:extLst>
          </p:cNvPr>
          <p:cNvSpPr>
            <a:spLocks noGrp="1"/>
          </p:cNvSpPr>
          <p:nvPr>
            <p:ph type="title"/>
          </p:nvPr>
        </p:nvSpPr>
        <p:spPr>
          <a:xfrm>
            <a:off x="155448" y="63873"/>
            <a:ext cx="12036552" cy="950307"/>
          </a:xfrm>
        </p:spPr>
        <p:txBody>
          <a:bodyPr>
            <a:noAutofit/>
          </a:bodyPr>
          <a:lstStyle/>
          <a:p>
            <a:pPr algn="ctr"/>
            <a:r>
              <a:rPr lang="en-US" sz="2800" dirty="0">
                <a:latin typeface="Arial Black" panose="020B0A04020102020204" pitchFamily="34" charset="0"/>
              </a:rPr>
              <a:t>A Research Roadmap: Review Relative Impact of Strategies using Hypothetical Data</a:t>
            </a:r>
          </a:p>
        </p:txBody>
      </p:sp>
      <p:graphicFrame>
        <p:nvGraphicFramePr>
          <p:cNvPr id="4" name="Table 4">
            <a:extLst>
              <a:ext uri="{FF2B5EF4-FFF2-40B4-BE49-F238E27FC236}">
                <a16:creationId xmlns:a16="http://schemas.microsoft.com/office/drawing/2014/main" id="{67541F5A-5EFE-492B-ABB2-2BB40B281D2A}"/>
              </a:ext>
            </a:extLst>
          </p:cNvPr>
          <p:cNvGraphicFramePr>
            <a:graphicFrameLocks noGrp="1"/>
          </p:cNvGraphicFramePr>
          <p:nvPr>
            <p:ph idx="1"/>
            <p:extLst>
              <p:ext uri="{D42A27DB-BD31-4B8C-83A1-F6EECF244321}">
                <p14:modId xmlns:p14="http://schemas.microsoft.com/office/powerpoint/2010/main" val="1583226922"/>
              </p:ext>
            </p:extLst>
          </p:nvPr>
        </p:nvGraphicFramePr>
        <p:xfrm>
          <a:off x="57150" y="1014180"/>
          <a:ext cx="12057126" cy="5852160"/>
        </p:xfrm>
        <a:graphic>
          <a:graphicData uri="http://schemas.openxmlformats.org/drawingml/2006/table">
            <a:tbl>
              <a:tblPr firstRow="1" bandRow="1">
                <a:tableStyleId>{5C22544A-7EE6-4342-B048-85BDC9FD1C3A}</a:tableStyleId>
              </a:tblPr>
              <a:tblGrid>
                <a:gridCol w="5792457">
                  <a:extLst>
                    <a:ext uri="{9D8B030D-6E8A-4147-A177-3AD203B41FA5}">
                      <a16:colId xmlns:a16="http://schemas.microsoft.com/office/drawing/2014/main" val="2012859030"/>
                    </a:ext>
                  </a:extLst>
                </a:gridCol>
                <a:gridCol w="1776221">
                  <a:extLst>
                    <a:ext uri="{9D8B030D-6E8A-4147-A177-3AD203B41FA5}">
                      <a16:colId xmlns:a16="http://schemas.microsoft.com/office/drawing/2014/main" val="4032815969"/>
                    </a:ext>
                  </a:extLst>
                </a:gridCol>
                <a:gridCol w="1749509">
                  <a:extLst>
                    <a:ext uri="{9D8B030D-6E8A-4147-A177-3AD203B41FA5}">
                      <a16:colId xmlns:a16="http://schemas.microsoft.com/office/drawing/2014/main" val="1996429912"/>
                    </a:ext>
                  </a:extLst>
                </a:gridCol>
                <a:gridCol w="1562538">
                  <a:extLst>
                    <a:ext uri="{9D8B030D-6E8A-4147-A177-3AD203B41FA5}">
                      <a16:colId xmlns:a16="http://schemas.microsoft.com/office/drawing/2014/main" val="267304317"/>
                    </a:ext>
                  </a:extLst>
                </a:gridCol>
                <a:gridCol w="1176401">
                  <a:extLst>
                    <a:ext uri="{9D8B030D-6E8A-4147-A177-3AD203B41FA5}">
                      <a16:colId xmlns:a16="http://schemas.microsoft.com/office/drawing/2014/main" val="2164410711"/>
                    </a:ext>
                  </a:extLst>
                </a:gridCol>
              </a:tblGrid>
              <a:tr h="340620">
                <a:tc>
                  <a:txBody>
                    <a:bodyPr/>
                    <a:lstStyle/>
                    <a:p>
                      <a:r>
                        <a:rPr lang="en-US" dirty="0"/>
                        <a:t>STRATEGY</a:t>
                      </a:r>
                    </a:p>
                  </a:txBody>
                  <a:tcPr/>
                </a:tc>
                <a:tc>
                  <a:txBody>
                    <a:bodyPr/>
                    <a:lstStyle/>
                    <a:p>
                      <a:r>
                        <a:rPr lang="en-US" dirty="0"/>
                        <a:t>2020  - 2050</a:t>
                      </a:r>
                    </a:p>
                  </a:txBody>
                  <a:tcPr/>
                </a:tc>
                <a:tc>
                  <a:txBody>
                    <a:bodyPr/>
                    <a:lstStyle/>
                    <a:p>
                      <a:r>
                        <a:rPr lang="en-US" dirty="0"/>
                        <a:t> 2051 – 2070</a:t>
                      </a:r>
                    </a:p>
                  </a:txBody>
                  <a:tcPr/>
                </a:tc>
                <a:tc>
                  <a:txBody>
                    <a:bodyPr/>
                    <a:lstStyle/>
                    <a:p>
                      <a:r>
                        <a:rPr lang="en-US" dirty="0"/>
                        <a:t>2071 – 2100</a:t>
                      </a:r>
                    </a:p>
                  </a:txBody>
                  <a:tcPr/>
                </a:tc>
                <a:tc>
                  <a:txBody>
                    <a:bodyPr/>
                    <a:lstStyle/>
                    <a:p>
                      <a:r>
                        <a:rPr lang="en-US" dirty="0"/>
                        <a:t>IMPACT</a:t>
                      </a:r>
                    </a:p>
                  </a:txBody>
                  <a:tcPr/>
                </a:tc>
                <a:extLst>
                  <a:ext uri="{0D108BD9-81ED-4DB2-BD59-A6C34878D82A}">
                    <a16:rowId xmlns:a16="http://schemas.microsoft.com/office/drawing/2014/main" val="3433116742"/>
                  </a:ext>
                </a:extLst>
              </a:tr>
              <a:tr h="425775">
                <a:tc>
                  <a:txBody>
                    <a:bodyPr/>
                    <a:lstStyle/>
                    <a:p>
                      <a:r>
                        <a:rPr lang="en-US" sz="2400" b="1" dirty="0"/>
                        <a:t>Technology</a:t>
                      </a:r>
                    </a:p>
                  </a:txBody>
                  <a:tcPr/>
                </a:tc>
                <a:tc>
                  <a:txBody>
                    <a:bodyPr/>
                    <a:lstStyle/>
                    <a:p>
                      <a:r>
                        <a:rPr lang="en-US" sz="2400" b="1" dirty="0"/>
                        <a:t>High</a:t>
                      </a:r>
                    </a:p>
                  </a:txBody>
                  <a:tcPr/>
                </a:tc>
                <a:tc>
                  <a:txBody>
                    <a:bodyPr/>
                    <a:lstStyle/>
                    <a:p>
                      <a:r>
                        <a:rPr lang="en-US" sz="2400" b="1" dirty="0"/>
                        <a:t>High</a:t>
                      </a:r>
                    </a:p>
                  </a:txBody>
                  <a:tcPr/>
                </a:tc>
                <a:tc>
                  <a:txBody>
                    <a:bodyPr/>
                    <a:lstStyle/>
                    <a:p>
                      <a:r>
                        <a:rPr lang="en-US" sz="2400" b="1" dirty="0"/>
                        <a:t>High</a:t>
                      </a:r>
                    </a:p>
                  </a:txBody>
                  <a:tcPr/>
                </a:tc>
                <a:tc>
                  <a:txBody>
                    <a:bodyPr/>
                    <a:lstStyle/>
                    <a:p>
                      <a:r>
                        <a:rPr lang="en-US" sz="2400" b="1" dirty="0"/>
                        <a:t>10%</a:t>
                      </a:r>
                    </a:p>
                  </a:txBody>
                  <a:tcPr/>
                </a:tc>
                <a:extLst>
                  <a:ext uri="{0D108BD9-81ED-4DB2-BD59-A6C34878D82A}">
                    <a16:rowId xmlns:a16="http://schemas.microsoft.com/office/drawing/2014/main" val="4219645231"/>
                  </a:ext>
                </a:extLst>
              </a:tr>
              <a:tr h="425775">
                <a:tc>
                  <a:txBody>
                    <a:bodyPr/>
                    <a:lstStyle/>
                    <a:p>
                      <a:r>
                        <a:rPr lang="en-US" sz="2400" b="1" dirty="0"/>
                        <a:t>Foreign Workers</a:t>
                      </a:r>
                    </a:p>
                  </a:txBody>
                  <a:tcPr/>
                </a:tc>
                <a:tc>
                  <a:txBody>
                    <a:bodyPr/>
                    <a:lstStyle/>
                    <a:p>
                      <a:r>
                        <a:rPr lang="en-US" sz="2400" b="1" dirty="0"/>
                        <a:t>Low</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3%</a:t>
                      </a:r>
                    </a:p>
                  </a:txBody>
                  <a:tcPr/>
                </a:tc>
                <a:extLst>
                  <a:ext uri="{0D108BD9-81ED-4DB2-BD59-A6C34878D82A}">
                    <a16:rowId xmlns:a16="http://schemas.microsoft.com/office/drawing/2014/main" val="1953856326"/>
                  </a:ext>
                </a:extLst>
              </a:tr>
              <a:tr h="425775">
                <a:tc>
                  <a:txBody>
                    <a:bodyPr/>
                    <a:lstStyle/>
                    <a:p>
                      <a:r>
                        <a:rPr lang="en-US" sz="2400" b="1" dirty="0"/>
                        <a:t>Increase Birthrate</a:t>
                      </a:r>
                    </a:p>
                  </a:txBody>
                  <a:tcPr/>
                </a:tc>
                <a:tc>
                  <a:txBody>
                    <a:bodyPr/>
                    <a:lstStyle/>
                    <a:p>
                      <a:r>
                        <a:rPr lang="en-US" sz="2400" b="1" dirty="0"/>
                        <a:t>Low</a:t>
                      </a:r>
                    </a:p>
                  </a:txBody>
                  <a:tcPr/>
                </a:tc>
                <a:tc>
                  <a:txBody>
                    <a:bodyPr/>
                    <a:lstStyle/>
                    <a:p>
                      <a:r>
                        <a:rPr lang="en-US" sz="2400" b="1" dirty="0"/>
                        <a:t>Low</a:t>
                      </a:r>
                    </a:p>
                  </a:txBody>
                  <a:tcPr/>
                </a:tc>
                <a:tc>
                  <a:txBody>
                    <a:bodyPr/>
                    <a:lstStyle/>
                    <a:p>
                      <a:r>
                        <a:rPr lang="en-US" sz="2400" b="1" dirty="0"/>
                        <a:t>Low</a:t>
                      </a:r>
                    </a:p>
                  </a:txBody>
                  <a:tcPr/>
                </a:tc>
                <a:tc>
                  <a:txBody>
                    <a:bodyPr/>
                    <a:lstStyle/>
                    <a:p>
                      <a:r>
                        <a:rPr lang="en-US" sz="2400" b="1" dirty="0"/>
                        <a:t>1%</a:t>
                      </a:r>
                    </a:p>
                  </a:txBody>
                  <a:tcPr/>
                </a:tc>
                <a:extLst>
                  <a:ext uri="{0D108BD9-81ED-4DB2-BD59-A6C34878D82A}">
                    <a16:rowId xmlns:a16="http://schemas.microsoft.com/office/drawing/2014/main" val="2078654158"/>
                  </a:ext>
                </a:extLst>
              </a:tr>
              <a:tr h="425775">
                <a:tc>
                  <a:txBody>
                    <a:bodyPr/>
                    <a:lstStyle/>
                    <a:p>
                      <a:r>
                        <a:rPr lang="en-US" sz="2400" b="1" dirty="0"/>
                        <a:t>Increase Retirement Age</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High</a:t>
                      </a:r>
                    </a:p>
                  </a:txBody>
                  <a:tcPr/>
                </a:tc>
                <a:tc>
                  <a:txBody>
                    <a:bodyPr/>
                    <a:lstStyle/>
                    <a:p>
                      <a:r>
                        <a:rPr lang="en-US" sz="2400" b="1" dirty="0"/>
                        <a:t>5%</a:t>
                      </a:r>
                    </a:p>
                  </a:txBody>
                  <a:tcPr/>
                </a:tc>
                <a:extLst>
                  <a:ext uri="{0D108BD9-81ED-4DB2-BD59-A6C34878D82A}">
                    <a16:rowId xmlns:a16="http://schemas.microsoft.com/office/drawing/2014/main" val="4041566723"/>
                  </a:ext>
                </a:extLst>
              </a:tr>
              <a:tr h="425775">
                <a:tc>
                  <a:txBody>
                    <a:bodyPr/>
                    <a:lstStyle/>
                    <a:p>
                      <a:r>
                        <a:rPr lang="en-US" sz="2400" b="1" dirty="0"/>
                        <a:t>Active Aging </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High</a:t>
                      </a:r>
                    </a:p>
                  </a:txBody>
                  <a:tcPr/>
                </a:tc>
                <a:tc>
                  <a:txBody>
                    <a:bodyPr/>
                    <a:lstStyle/>
                    <a:p>
                      <a:r>
                        <a:rPr lang="en-US" sz="2400" b="1" dirty="0"/>
                        <a:t>5%</a:t>
                      </a:r>
                    </a:p>
                  </a:txBody>
                  <a:tcPr/>
                </a:tc>
                <a:extLst>
                  <a:ext uri="{0D108BD9-81ED-4DB2-BD59-A6C34878D82A}">
                    <a16:rowId xmlns:a16="http://schemas.microsoft.com/office/drawing/2014/main" val="1625771074"/>
                  </a:ext>
                </a:extLst>
              </a:tr>
              <a:tr h="425775">
                <a:tc>
                  <a:txBody>
                    <a:bodyPr/>
                    <a:lstStyle/>
                    <a:p>
                      <a:r>
                        <a:rPr lang="en-US" sz="2400" b="1" dirty="0"/>
                        <a:t>Reduce Emigration of Young</a:t>
                      </a:r>
                    </a:p>
                  </a:txBody>
                  <a:tcPr/>
                </a:tc>
                <a:tc>
                  <a:txBody>
                    <a:bodyPr/>
                    <a:lstStyle/>
                    <a:p>
                      <a:r>
                        <a:rPr lang="en-US" sz="2400" b="1" dirty="0"/>
                        <a:t>Low</a:t>
                      </a:r>
                    </a:p>
                  </a:txBody>
                  <a:tcPr/>
                </a:tc>
                <a:tc>
                  <a:txBody>
                    <a:bodyPr/>
                    <a:lstStyle/>
                    <a:p>
                      <a:r>
                        <a:rPr lang="en-US" sz="2400" b="1" dirty="0"/>
                        <a:t>Low</a:t>
                      </a:r>
                    </a:p>
                  </a:txBody>
                  <a:tcPr/>
                </a:tc>
                <a:tc>
                  <a:txBody>
                    <a:bodyPr/>
                    <a:lstStyle/>
                    <a:p>
                      <a:r>
                        <a:rPr lang="en-US" sz="2400" b="1" dirty="0"/>
                        <a:t>Low</a:t>
                      </a:r>
                    </a:p>
                  </a:txBody>
                  <a:tcPr/>
                </a:tc>
                <a:tc>
                  <a:txBody>
                    <a:bodyPr/>
                    <a:lstStyle/>
                    <a:p>
                      <a:r>
                        <a:rPr lang="en-US" sz="2400" b="1" dirty="0"/>
                        <a:t>1%</a:t>
                      </a:r>
                    </a:p>
                  </a:txBody>
                  <a:tcPr/>
                </a:tc>
                <a:extLst>
                  <a:ext uri="{0D108BD9-81ED-4DB2-BD59-A6C34878D82A}">
                    <a16:rowId xmlns:a16="http://schemas.microsoft.com/office/drawing/2014/main" val="2511217039"/>
                  </a:ext>
                </a:extLst>
              </a:tr>
              <a:tr h="425775">
                <a:tc>
                  <a:txBody>
                    <a:bodyPr/>
                    <a:lstStyle/>
                    <a:p>
                      <a:r>
                        <a:rPr lang="en-US" sz="2400" b="1" dirty="0"/>
                        <a:t>Emigration of Older Adults</a:t>
                      </a:r>
                    </a:p>
                  </a:txBody>
                  <a:tcPr/>
                </a:tc>
                <a:tc>
                  <a:txBody>
                    <a:bodyPr/>
                    <a:lstStyle/>
                    <a:p>
                      <a:r>
                        <a:rPr lang="en-US" sz="2400" b="1" dirty="0"/>
                        <a:t>Low</a:t>
                      </a:r>
                    </a:p>
                  </a:txBody>
                  <a:tcPr/>
                </a:tc>
                <a:tc>
                  <a:txBody>
                    <a:bodyPr/>
                    <a:lstStyle/>
                    <a:p>
                      <a:r>
                        <a:rPr lang="en-US" sz="2400" b="1" dirty="0"/>
                        <a:t>Low</a:t>
                      </a:r>
                    </a:p>
                  </a:txBody>
                  <a:tcPr/>
                </a:tc>
                <a:tc>
                  <a:txBody>
                    <a:bodyPr/>
                    <a:lstStyle/>
                    <a:p>
                      <a:r>
                        <a:rPr lang="en-US" sz="2400" b="1" dirty="0"/>
                        <a:t>Low</a:t>
                      </a:r>
                    </a:p>
                  </a:txBody>
                  <a:tcPr/>
                </a:tc>
                <a:tc>
                  <a:txBody>
                    <a:bodyPr/>
                    <a:lstStyle/>
                    <a:p>
                      <a:r>
                        <a:rPr lang="en-US" sz="2400" b="1" dirty="0"/>
                        <a:t>1%</a:t>
                      </a:r>
                    </a:p>
                  </a:txBody>
                  <a:tcPr/>
                </a:tc>
                <a:extLst>
                  <a:ext uri="{0D108BD9-81ED-4DB2-BD59-A6C34878D82A}">
                    <a16:rowId xmlns:a16="http://schemas.microsoft.com/office/drawing/2014/main" val="2720758754"/>
                  </a:ext>
                </a:extLst>
              </a:tr>
              <a:tr h="425775">
                <a:tc>
                  <a:txBody>
                    <a:bodyPr/>
                    <a:lstStyle/>
                    <a:p>
                      <a:r>
                        <a:rPr lang="en-US" sz="2400" b="1" dirty="0"/>
                        <a:t>Women in Workforce</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6%</a:t>
                      </a:r>
                    </a:p>
                  </a:txBody>
                  <a:tcPr/>
                </a:tc>
                <a:extLst>
                  <a:ext uri="{0D108BD9-81ED-4DB2-BD59-A6C34878D82A}">
                    <a16:rowId xmlns:a16="http://schemas.microsoft.com/office/drawing/2014/main" val="1894285063"/>
                  </a:ext>
                </a:extLst>
              </a:tr>
              <a:tr h="425775">
                <a:tc>
                  <a:txBody>
                    <a:bodyPr/>
                    <a:lstStyle/>
                    <a:p>
                      <a:r>
                        <a:rPr lang="en-US" sz="2400" b="1" dirty="0"/>
                        <a:t>Child Support Infrastructure</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4%</a:t>
                      </a:r>
                    </a:p>
                  </a:txBody>
                  <a:tcPr/>
                </a:tc>
                <a:extLst>
                  <a:ext uri="{0D108BD9-81ED-4DB2-BD59-A6C34878D82A}">
                    <a16:rowId xmlns:a16="http://schemas.microsoft.com/office/drawing/2014/main" val="3481256760"/>
                  </a:ext>
                </a:extLst>
              </a:tr>
              <a:tr h="425775">
                <a:tc>
                  <a:txBody>
                    <a:bodyPr/>
                    <a:lstStyle/>
                    <a:p>
                      <a:r>
                        <a:rPr lang="en-US" sz="2400" b="1" dirty="0"/>
                        <a:t>Deurbanize</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5%</a:t>
                      </a:r>
                    </a:p>
                  </a:txBody>
                  <a:tcPr/>
                </a:tc>
                <a:extLst>
                  <a:ext uri="{0D108BD9-81ED-4DB2-BD59-A6C34878D82A}">
                    <a16:rowId xmlns:a16="http://schemas.microsoft.com/office/drawing/2014/main" val="2673383571"/>
                  </a:ext>
                </a:extLst>
              </a:tr>
              <a:tr h="425775">
                <a:tc>
                  <a:txBody>
                    <a:bodyPr/>
                    <a:lstStyle/>
                    <a:p>
                      <a:r>
                        <a:rPr lang="en-US" sz="2400" b="1" dirty="0"/>
                        <a:t>Community Development</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Med</a:t>
                      </a:r>
                    </a:p>
                  </a:txBody>
                  <a:tcPr/>
                </a:tc>
                <a:tc>
                  <a:txBody>
                    <a:bodyPr/>
                    <a:lstStyle/>
                    <a:p>
                      <a:r>
                        <a:rPr lang="en-US" sz="2400" b="1" dirty="0"/>
                        <a:t>5%</a:t>
                      </a:r>
                    </a:p>
                  </a:txBody>
                  <a:tcPr/>
                </a:tc>
                <a:extLst>
                  <a:ext uri="{0D108BD9-81ED-4DB2-BD59-A6C34878D82A}">
                    <a16:rowId xmlns:a16="http://schemas.microsoft.com/office/drawing/2014/main" val="3464320364"/>
                  </a:ext>
                </a:extLst>
              </a:tr>
              <a:tr h="425775">
                <a:tc>
                  <a:txBody>
                    <a:bodyPr/>
                    <a:lstStyle/>
                    <a:p>
                      <a:r>
                        <a:rPr lang="en-US" sz="2400" b="1" dirty="0"/>
                        <a:t>TOTAL ESTIMATED IMPACT</a:t>
                      </a:r>
                    </a:p>
                  </a:txBody>
                  <a:tcPr/>
                </a:tc>
                <a:tc>
                  <a:txBody>
                    <a:bodyPr/>
                    <a:lstStyle/>
                    <a:p>
                      <a:endParaRPr lang="en-US" sz="2400" b="1" dirty="0"/>
                    </a:p>
                  </a:txBody>
                  <a:tcPr/>
                </a:tc>
                <a:tc>
                  <a:txBody>
                    <a:bodyPr/>
                    <a:lstStyle/>
                    <a:p>
                      <a:endParaRPr lang="en-US" sz="2400" b="1" dirty="0"/>
                    </a:p>
                  </a:txBody>
                  <a:tcPr/>
                </a:tc>
                <a:tc>
                  <a:txBody>
                    <a:bodyPr/>
                    <a:lstStyle/>
                    <a:p>
                      <a:endParaRPr lang="en-US" sz="2400" b="1" dirty="0"/>
                    </a:p>
                  </a:txBody>
                  <a:tcPr/>
                </a:tc>
                <a:tc>
                  <a:txBody>
                    <a:bodyPr/>
                    <a:lstStyle/>
                    <a:p>
                      <a:r>
                        <a:rPr lang="en-US" sz="2400" b="1" dirty="0"/>
                        <a:t>46%</a:t>
                      </a:r>
                    </a:p>
                  </a:txBody>
                  <a:tcPr/>
                </a:tc>
                <a:extLst>
                  <a:ext uri="{0D108BD9-81ED-4DB2-BD59-A6C34878D82A}">
                    <a16:rowId xmlns:a16="http://schemas.microsoft.com/office/drawing/2014/main" val="1608931752"/>
                  </a:ext>
                </a:extLst>
              </a:tr>
            </a:tbl>
          </a:graphicData>
        </a:graphic>
      </p:graphicFrame>
    </p:spTree>
    <p:extLst>
      <p:ext uri="{BB962C8B-B14F-4D97-AF65-F5344CB8AC3E}">
        <p14:creationId xmlns:p14="http://schemas.microsoft.com/office/powerpoint/2010/main" val="155339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F01-77CB-4B04-B26C-283C680E5B9B}"/>
              </a:ext>
            </a:extLst>
          </p:cNvPr>
          <p:cNvSpPr>
            <a:spLocks noGrp="1"/>
          </p:cNvSpPr>
          <p:nvPr>
            <p:ph type="title"/>
          </p:nvPr>
        </p:nvSpPr>
        <p:spPr>
          <a:xfrm>
            <a:off x="939400" y="-87483"/>
            <a:ext cx="10515600" cy="897712"/>
          </a:xfrm>
        </p:spPr>
        <p:txBody>
          <a:bodyPr>
            <a:normAutofit/>
          </a:bodyPr>
          <a:lstStyle/>
          <a:p>
            <a:pPr algn="ctr"/>
            <a:r>
              <a:rPr lang="en-US" sz="4800" dirty="0">
                <a:latin typeface="Arial Black" panose="020B0A04020102020204" pitchFamily="34" charset="0"/>
              </a:rPr>
              <a:t>Recommendations</a:t>
            </a:r>
          </a:p>
        </p:txBody>
      </p:sp>
      <p:sp>
        <p:nvSpPr>
          <p:cNvPr id="3" name="Content Placeholder 2">
            <a:extLst>
              <a:ext uri="{FF2B5EF4-FFF2-40B4-BE49-F238E27FC236}">
                <a16:creationId xmlns:a16="http://schemas.microsoft.com/office/drawing/2014/main" id="{87177DF3-FC66-45AC-8C09-D4C9693C47EA}"/>
              </a:ext>
            </a:extLst>
          </p:cNvPr>
          <p:cNvSpPr>
            <a:spLocks noGrp="1"/>
          </p:cNvSpPr>
          <p:nvPr>
            <p:ph idx="1"/>
          </p:nvPr>
        </p:nvSpPr>
        <p:spPr>
          <a:xfrm>
            <a:off x="534344" y="844954"/>
            <a:ext cx="11657656" cy="5882802"/>
          </a:xfrm>
        </p:spPr>
        <p:txBody>
          <a:bodyPr>
            <a:normAutofit fontScale="85000" lnSpcReduction="10000"/>
          </a:bodyPr>
          <a:lstStyle/>
          <a:p>
            <a:pPr marL="914400" marR="0" lvl="1" indent="-457200" eaLnBrk="0" fontAlgn="base" hangingPunct="0">
              <a:spcBef>
                <a:spcPts val="0"/>
              </a:spcBef>
              <a:spcAft>
                <a:spcPts val="0"/>
              </a:spcAft>
              <a:buFont typeface="+mj-lt"/>
              <a:buAutoNum type="arabicPeriod"/>
            </a:pPr>
            <a:r>
              <a:rPr lang="en-US" sz="3000" b="1" u="sng" dirty="0">
                <a:latin typeface="Tahoma" panose="020B0604030504040204" pitchFamily="34" charset="0"/>
                <a:ea typeface="Tahoma" panose="020B0604030504040204" pitchFamily="34" charset="0"/>
                <a:cs typeface="Tahoma" panose="020B0604030504040204" pitchFamily="34" charset="0"/>
              </a:rPr>
              <a:t>National Symposium</a:t>
            </a:r>
            <a:r>
              <a:rPr lang="en-US" sz="3000" dirty="0">
                <a:latin typeface="Tahoma" panose="020B0604030504040204" pitchFamily="34" charset="0"/>
                <a:ea typeface="Tahoma" panose="020B0604030504040204" pitchFamily="34" charset="0"/>
                <a:cs typeface="Tahoma" panose="020B0604030504040204" pitchFamily="34" charset="0"/>
              </a:rPr>
              <a:t>:  Convene symposiums on the strategies identified and others that are not yet identified.  Collaborate between Government, Business, Academia, Non-Profits</a:t>
            </a:r>
          </a:p>
          <a:p>
            <a:pPr marL="914400" marR="0" lvl="1" indent="-457200" eaLnBrk="0" fontAlgn="base" hangingPunct="0">
              <a:spcBef>
                <a:spcPts val="0"/>
              </a:spcBef>
              <a:spcAft>
                <a:spcPts val="0"/>
              </a:spcAft>
              <a:buFont typeface="+mj-lt"/>
              <a:buAutoNum type="arabicPeriod"/>
            </a:pPr>
            <a:endParaRPr lang="en-US" sz="3000" u="sng" dirty="0">
              <a:latin typeface="Tahoma" panose="020B0604030504040204" pitchFamily="34" charset="0"/>
              <a:ea typeface="Tahoma" panose="020B0604030504040204" pitchFamily="34" charset="0"/>
              <a:cs typeface="Tahoma" panose="020B0604030504040204" pitchFamily="34" charset="0"/>
            </a:endParaRPr>
          </a:p>
          <a:p>
            <a:pPr marL="914400" marR="0" lvl="1" indent="-457200" eaLnBrk="0" fontAlgn="base" hangingPunct="0">
              <a:spcBef>
                <a:spcPts val="0"/>
              </a:spcBef>
              <a:spcAft>
                <a:spcPts val="0"/>
              </a:spcAft>
              <a:buFont typeface="+mj-lt"/>
              <a:buAutoNum type="arabicPeriod"/>
            </a:pPr>
            <a:r>
              <a:rPr lang="en-US" sz="3000" b="1" u="sng" dirty="0">
                <a:latin typeface="Tahoma" panose="020B0604030504040204" pitchFamily="34" charset="0"/>
                <a:ea typeface="Tahoma" panose="020B0604030504040204" pitchFamily="34" charset="0"/>
                <a:cs typeface="Tahoma" panose="020B0604030504040204" pitchFamily="34" charset="0"/>
              </a:rPr>
              <a:t>Inventory of Initiatives</a:t>
            </a:r>
            <a:r>
              <a:rPr lang="en-US" sz="3000" dirty="0">
                <a:latin typeface="Tahoma" panose="020B0604030504040204" pitchFamily="34" charset="0"/>
                <a:ea typeface="Tahoma" panose="020B0604030504040204" pitchFamily="34" charset="0"/>
                <a:cs typeface="Tahoma" panose="020B0604030504040204" pitchFamily="34" charset="0"/>
              </a:rPr>
              <a:t>:  Inventory all initiatives and emerging ones.  </a:t>
            </a:r>
          </a:p>
          <a:p>
            <a:pPr marL="914400" marR="0" lvl="1" indent="-457200" eaLnBrk="0" fontAlgn="base" hangingPunct="0">
              <a:spcBef>
                <a:spcPts val="0"/>
              </a:spcBef>
              <a:spcAft>
                <a:spcPts val="0"/>
              </a:spcAft>
              <a:buFont typeface="+mj-lt"/>
              <a:buAutoNum type="arabicPeriod"/>
            </a:pPr>
            <a:endParaRPr lang="en-US" sz="3000" dirty="0">
              <a:latin typeface="Tahoma" panose="020B0604030504040204" pitchFamily="34" charset="0"/>
              <a:ea typeface="Tahoma" panose="020B0604030504040204" pitchFamily="34" charset="0"/>
              <a:cs typeface="Tahoma" panose="020B0604030504040204" pitchFamily="34" charset="0"/>
            </a:endParaRPr>
          </a:p>
          <a:p>
            <a:pPr marL="914400" marR="0" lvl="1" indent="-457200" eaLnBrk="0" fontAlgn="base" hangingPunct="0">
              <a:spcBef>
                <a:spcPts val="0"/>
              </a:spcBef>
              <a:spcAft>
                <a:spcPts val="0"/>
              </a:spcAft>
              <a:buFont typeface="+mj-lt"/>
              <a:buAutoNum type="arabicPeriod"/>
            </a:pPr>
            <a:r>
              <a:rPr lang="en-US" sz="3000" b="1" u="sng" dirty="0">
                <a:latin typeface="Tahoma" panose="020B0604030504040204" pitchFamily="34" charset="0"/>
                <a:ea typeface="Tahoma" panose="020B0604030504040204" pitchFamily="34" charset="0"/>
                <a:cs typeface="Tahoma" panose="020B0604030504040204" pitchFamily="34" charset="0"/>
              </a:rPr>
              <a:t>Evaluation of Initiatives</a:t>
            </a:r>
            <a:r>
              <a:rPr lang="en-US" sz="3000" dirty="0">
                <a:latin typeface="Tahoma" panose="020B0604030504040204" pitchFamily="34" charset="0"/>
                <a:ea typeface="Tahoma" panose="020B0604030504040204" pitchFamily="34" charset="0"/>
                <a:cs typeface="Tahoma" panose="020B0604030504040204" pitchFamily="34" charset="0"/>
              </a:rPr>
              <a:t>: Evaluate effectiveness of strategies, their interactions with other strategies.  Determine their implementation potential and challenges.  Propose recommendations to facilitate their increased effectiveness?</a:t>
            </a:r>
          </a:p>
          <a:p>
            <a:pPr marL="914400" marR="0" lvl="1" indent="-457200" eaLnBrk="0" fontAlgn="base" hangingPunct="0">
              <a:spcBef>
                <a:spcPts val="0"/>
              </a:spcBef>
              <a:spcAft>
                <a:spcPts val="0"/>
              </a:spcAft>
              <a:buFont typeface="+mj-lt"/>
              <a:buAutoNum type="arabicPeriod"/>
            </a:pPr>
            <a:endParaRPr lang="en-US" sz="3000" dirty="0">
              <a:latin typeface="Tahoma" panose="020B0604030504040204" pitchFamily="34" charset="0"/>
              <a:ea typeface="Tahoma" panose="020B0604030504040204" pitchFamily="34" charset="0"/>
              <a:cs typeface="Tahoma" panose="020B0604030504040204" pitchFamily="34" charset="0"/>
            </a:endParaRPr>
          </a:p>
          <a:p>
            <a:pPr marL="914400" marR="0" lvl="1" indent="-457200" eaLnBrk="0" fontAlgn="base" hangingPunct="0">
              <a:spcBef>
                <a:spcPts val="0"/>
              </a:spcBef>
              <a:spcAft>
                <a:spcPts val="0"/>
              </a:spcAft>
              <a:buFont typeface="+mj-lt"/>
              <a:buAutoNum type="arabicPeriod"/>
            </a:pPr>
            <a:r>
              <a:rPr lang="en-US" sz="3000" b="1" u="sng" dirty="0">
                <a:latin typeface="Tahoma" panose="020B0604030504040204" pitchFamily="34" charset="0"/>
                <a:ea typeface="Tahoma" panose="020B0604030504040204" pitchFamily="34" charset="0"/>
                <a:cs typeface="Tahoma" panose="020B0604030504040204" pitchFamily="34" charset="0"/>
              </a:rPr>
              <a:t>Creation of a Research and Policy Center</a:t>
            </a:r>
            <a:r>
              <a:rPr lang="en-US" sz="3000" dirty="0">
                <a:latin typeface="Tahoma" panose="020B0604030504040204" pitchFamily="34" charset="0"/>
                <a:ea typeface="Tahoma" panose="020B0604030504040204" pitchFamily="34" charset="0"/>
                <a:cs typeface="Tahoma" panose="020B0604030504040204" pitchFamily="34" charset="0"/>
              </a:rPr>
              <a:t>:  Establish a coordinating center to monitor, evaluate and provide policy recommendations to facilitate the reversal of  the workforce shortage and depopulation trend.   Recommend funding of most promising strategies, combination of strategies and their coordination. </a:t>
            </a:r>
          </a:p>
          <a:p>
            <a:endParaRPr lang="en-US" dirty="0"/>
          </a:p>
        </p:txBody>
      </p:sp>
    </p:spTree>
    <p:extLst>
      <p:ext uri="{BB962C8B-B14F-4D97-AF65-F5344CB8AC3E}">
        <p14:creationId xmlns:p14="http://schemas.microsoft.com/office/powerpoint/2010/main" val="39868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7AD6-4AA6-4657-B521-DBA45B6614F4}"/>
              </a:ext>
            </a:extLst>
          </p:cNvPr>
          <p:cNvSpPr>
            <a:spLocks noGrp="1"/>
          </p:cNvSpPr>
          <p:nvPr>
            <p:ph type="title"/>
          </p:nvPr>
        </p:nvSpPr>
        <p:spPr>
          <a:xfrm>
            <a:off x="1011936" y="113093"/>
            <a:ext cx="10515600" cy="1325563"/>
          </a:xfrm>
        </p:spPr>
        <p:txBody>
          <a:bodyPr>
            <a:normAutofit/>
          </a:bodyPr>
          <a:lstStyle/>
          <a:p>
            <a:pPr algn="ctr"/>
            <a:r>
              <a:rPr lang="en-US" sz="4000" b="1" dirty="0">
                <a:latin typeface="Aharoni" panose="02010803020104030203" pitchFamily="2" charset="-79"/>
                <a:cs typeface="Aharoni" panose="02010803020104030203" pitchFamily="2" charset="-79"/>
              </a:rPr>
              <a:t>Countries are Depopulating</a:t>
            </a:r>
            <a:br>
              <a:rPr lang="en-US" sz="4000" b="1" dirty="0">
                <a:latin typeface="Aharoni" panose="02010803020104030203" pitchFamily="2" charset="-79"/>
                <a:cs typeface="Aharoni" panose="02010803020104030203" pitchFamily="2" charset="-79"/>
              </a:rPr>
            </a:br>
            <a:r>
              <a:rPr lang="en-US" sz="4000" b="1" dirty="0">
                <a:latin typeface="Aharoni" panose="02010803020104030203" pitchFamily="2" charset="-79"/>
                <a:cs typeface="Aharoni" panose="02010803020104030203" pitchFamily="2" charset="-79"/>
              </a:rPr>
              <a:t>Japan is at the Leading Edge of Change</a:t>
            </a:r>
          </a:p>
        </p:txBody>
      </p:sp>
      <p:graphicFrame>
        <p:nvGraphicFramePr>
          <p:cNvPr id="4" name="Table 4">
            <a:extLst>
              <a:ext uri="{FF2B5EF4-FFF2-40B4-BE49-F238E27FC236}">
                <a16:creationId xmlns:a16="http://schemas.microsoft.com/office/drawing/2014/main" id="{7200468E-8AC7-487B-9403-BF2E537D3559}"/>
              </a:ext>
            </a:extLst>
          </p:cNvPr>
          <p:cNvGraphicFramePr>
            <a:graphicFrameLocks noGrp="1"/>
          </p:cNvGraphicFramePr>
          <p:nvPr>
            <p:ph idx="1"/>
          </p:nvPr>
        </p:nvGraphicFramePr>
        <p:xfrm>
          <a:off x="1011936" y="1553464"/>
          <a:ext cx="5976112" cy="5090160"/>
        </p:xfrm>
        <a:graphic>
          <a:graphicData uri="http://schemas.openxmlformats.org/drawingml/2006/table">
            <a:tbl>
              <a:tblPr firstRow="1" bandRow="1">
                <a:tableStyleId>{5C22544A-7EE6-4342-B048-85BDC9FD1C3A}</a:tableStyleId>
              </a:tblPr>
              <a:tblGrid>
                <a:gridCol w="1302512">
                  <a:extLst>
                    <a:ext uri="{9D8B030D-6E8A-4147-A177-3AD203B41FA5}">
                      <a16:colId xmlns:a16="http://schemas.microsoft.com/office/drawing/2014/main" val="1875018379"/>
                    </a:ext>
                  </a:extLst>
                </a:gridCol>
                <a:gridCol w="1168400">
                  <a:extLst>
                    <a:ext uri="{9D8B030D-6E8A-4147-A177-3AD203B41FA5}">
                      <a16:colId xmlns:a16="http://schemas.microsoft.com/office/drawing/2014/main" val="1264713937"/>
                    </a:ext>
                  </a:extLst>
                </a:gridCol>
                <a:gridCol w="318008">
                  <a:extLst>
                    <a:ext uri="{9D8B030D-6E8A-4147-A177-3AD203B41FA5}">
                      <a16:colId xmlns:a16="http://schemas.microsoft.com/office/drawing/2014/main" val="3386183101"/>
                    </a:ext>
                  </a:extLst>
                </a:gridCol>
                <a:gridCol w="2018792">
                  <a:extLst>
                    <a:ext uri="{9D8B030D-6E8A-4147-A177-3AD203B41FA5}">
                      <a16:colId xmlns:a16="http://schemas.microsoft.com/office/drawing/2014/main" val="3195430364"/>
                    </a:ext>
                  </a:extLst>
                </a:gridCol>
                <a:gridCol w="1168400">
                  <a:extLst>
                    <a:ext uri="{9D8B030D-6E8A-4147-A177-3AD203B41FA5}">
                      <a16:colId xmlns:a16="http://schemas.microsoft.com/office/drawing/2014/main" val="511464040"/>
                    </a:ext>
                  </a:extLst>
                </a:gridCol>
              </a:tblGrid>
              <a:tr h="370840">
                <a:tc>
                  <a:txBody>
                    <a:bodyPr/>
                    <a:lstStyle/>
                    <a:p>
                      <a:endParaRPr lang="en-US" dirty="0"/>
                    </a:p>
                  </a:txBody>
                  <a:tcPr/>
                </a:tc>
                <a:tc>
                  <a:txBody>
                    <a:bodyPr/>
                    <a:lstStyle/>
                    <a:p>
                      <a:r>
                        <a:rPr lang="en-US" dirty="0"/>
                        <a:t>Percent Decline</a:t>
                      </a:r>
                    </a:p>
                  </a:txBody>
                  <a:tcPr/>
                </a:tc>
                <a:tc>
                  <a:txBody>
                    <a:bodyPr/>
                    <a:lstStyle/>
                    <a:p>
                      <a:endParaRPr lang="en-US"/>
                    </a:p>
                  </a:txBody>
                  <a:tcPr/>
                </a:tc>
                <a:tc>
                  <a:txBody>
                    <a:bodyPr/>
                    <a:lstStyle/>
                    <a:p>
                      <a:endParaRPr lang="en-US" dirty="0"/>
                    </a:p>
                  </a:txBody>
                  <a:tcPr/>
                </a:tc>
                <a:tc>
                  <a:txBody>
                    <a:bodyPr/>
                    <a:lstStyle/>
                    <a:p>
                      <a:r>
                        <a:rPr lang="en-US" dirty="0"/>
                        <a:t>Percent Change</a:t>
                      </a:r>
                    </a:p>
                  </a:txBody>
                  <a:tcPr/>
                </a:tc>
                <a:extLst>
                  <a:ext uri="{0D108BD9-81ED-4DB2-BD59-A6C34878D82A}">
                    <a16:rowId xmlns:a16="http://schemas.microsoft.com/office/drawing/2014/main" val="3356747485"/>
                  </a:ext>
                </a:extLst>
              </a:tr>
              <a:tr h="370840">
                <a:tc>
                  <a:txBody>
                    <a:bodyPr/>
                    <a:lstStyle/>
                    <a:p>
                      <a:r>
                        <a:rPr lang="en-US" b="1" dirty="0"/>
                        <a:t>Albania</a:t>
                      </a:r>
                    </a:p>
                  </a:txBody>
                  <a:tcPr/>
                </a:tc>
                <a:tc>
                  <a:txBody>
                    <a:bodyPr/>
                    <a:lstStyle/>
                    <a:p>
                      <a:r>
                        <a:rPr lang="en-US" b="1" dirty="0"/>
                        <a:t>-0.09</a:t>
                      </a:r>
                    </a:p>
                  </a:txBody>
                  <a:tcPr/>
                </a:tc>
                <a:tc>
                  <a:txBody>
                    <a:bodyPr/>
                    <a:lstStyle/>
                    <a:p>
                      <a:endParaRPr lang="en-US" b="1"/>
                    </a:p>
                  </a:txBody>
                  <a:tcPr/>
                </a:tc>
                <a:tc>
                  <a:txBody>
                    <a:bodyPr/>
                    <a:lstStyle/>
                    <a:p>
                      <a:r>
                        <a:rPr lang="en-US" b="1" dirty="0"/>
                        <a:t>Lithuania</a:t>
                      </a:r>
                    </a:p>
                  </a:txBody>
                  <a:tcPr/>
                </a:tc>
                <a:tc>
                  <a:txBody>
                    <a:bodyPr/>
                    <a:lstStyle/>
                    <a:p>
                      <a:r>
                        <a:rPr lang="en-US" b="1" dirty="0"/>
                        <a:t>-1.47</a:t>
                      </a:r>
                    </a:p>
                  </a:txBody>
                  <a:tcPr/>
                </a:tc>
                <a:extLst>
                  <a:ext uri="{0D108BD9-81ED-4DB2-BD59-A6C34878D82A}">
                    <a16:rowId xmlns:a16="http://schemas.microsoft.com/office/drawing/2014/main" val="4280145194"/>
                  </a:ext>
                </a:extLst>
              </a:tr>
              <a:tr h="370840">
                <a:tc>
                  <a:txBody>
                    <a:bodyPr/>
                    <a:lstStyle/>
                    <a:p>
                      <a:r>
                        <a:rPr lang="en-US" b="1" dirty="0"/>
                        <a:t>Belarus</a:t>
                      </a:r>
                    </a:p>
                  </a:txBody>
                  <a:tcPr/>
                </a:tc>
                <a:tc>
                  <a:txBody>
                    <a:bodyPr/>
                    <a:lstStyle/>
                    <a:p>
                      <a:r>
                        <a:rPr lang="en-US" b="1" dirty="0"/>
                        <a:t>+0.02</a:t>
                      </a:r>
                    </a:p>
                  </a:txBody>
                  <a:tcPr/>
                </a:tc>
                <a:tc>
                  <a:txBody>
                    <a:bodyPr/>
                    <a:lstStyle/>
                    <a:p>
                      <a:endParaRPr lang="en-US" b="1"/>
                    </a:p>
                  </a:txBody>
                  <a:tcPr/>
                </a:tc>
                <a:tc>
                  <a:txBody>
                    <a:bodyPr/>
                    <a:lstStyle/>
                    <a:p>
                      <a:r>
                        <a:rPr lang="en-US" b="1" dirty="0"/>
                        <a:t>Moldova</a:t>
                      </a:r>
                    </a:p>
                  </a:txBody>
                  <a:tcPr/>
                </a:tc>
                <a:tc>
                  <a:txBody>
                    <a:bodyPr/>
                    <a:lstStyle/>
                    <a:p>
                      <a:r>
                        <a:rPr lang="en-US" b="1" dirty="0"/>
                        <a:t>-0.18</a:t>
                      </a:r>
                    </a:p>
                  </a:txBody>
                  <a:tcPr/>
                </a:tc>
                <a:extLst>
                  <a:ext uri="{0D108BD9-81ED-4DB2-BD59-A6C34878D82A}">
                    <a16:rowId xmlns:a16="http://schemas.microsoft.com/office/drawing/2014/main" val="369866865"/>
                  </a:ext>
                </a:extLst>
              </a:tr>
              <a:tr h="370840">
                <a:tc>
                  <a:txBody>
                    <a:bodyPr/>
                    <a:lstStyle/>
                    <a:p>
                      <a:r>
                        <a:rPr lang="en-US" b="1" dirty="0"/>
                        <a:t>Bosnia</a:t>
                      </a:r>
                    </a:p>
                  </a:txBody>
                  <a:tcPr/>
                </a:tc>
                <a:tc>
                  <a:txBody>
                    <a:bodyPr/>
                    <a:lstStyle/>
                    <a:p>
                      <a:r>
                        <a:rPr lang="en-US" b="1" dirty="0"/>
                        <a:t>-0.88</a:t>
                      </a:r>
                    </a:p>
                  </a:txBody>
                  <a:tcPr/>
                </a:tc>
                <a:tc>
                  <a:txBody>
                    <a:bodyPr/>
                    <a:lstStyle/>
                    <a:p>
                      <a:endParaRPr lang="en-US" b="1" dirty="0"/>
                    </a:p>
                  </a:txBody>
                  <a:tcPr/>
                </a:tc>
                <a:tc>
                  <a:txBody>
                    <a:bodyPr/>
                    <a:lstStyle/>
                    <a:p>
                      <a:r>
                        <a:rPr lang="en-US" b="1" dirty="0"/>
                        <a:t>Poland</a:t>
                      </a:r>
                    </a:p>
                  </a:txBody>
                  <a:tcPr/>
                </a:tc>
                <a:tc>
                  <a:txBody>
                    <a:bodyPr/>
                    <a:lstStyle/>
                    <a:p>
                      <a:r>
                        <a:rPr lang="en-US" b="1" dirty="0"/>
                        <a:t>-0.10</a:t>
                      </a:r>
                    </a:p>
                  </a:txBody>
                  <a:tcPr/>
                </a:tc>
                <a:extLst>
                  <a:ext uri="{0D108BD9-81ED-4DB2-BD59-A6C34878D82A}">
                    <a16:rowId xmlns:a16="http://schemas.microsoft.com/office/drawing/2014/main" val="3486159168"/>
                  </a:ext>
                </a:extLst>
              </a:tr>
              <a:tr h="370840">
                <a:tc>
                  <a:txBody>
                    <a:bodyPr/>
                    <a:lstStyle/>
                    <a:p>
                      <a:r>
                        <a:rPr lang="en-US" b="1" dirty="0"/>
                        <a:t>Bulgaria</a:t>
                      </a:r>
                    </a:p>
                  </a:txBody>
                  <a:tcPr/>
                </a:tc>
                <a:tc>
                  <a:txBody>
                    <a:bodyPr/>
                    <a:lstStyle/>
                    <a:p>
                      <a:r>
                        <a:rPr lang="en-US" b="1" dirty="0"/>
                        <a:t>-0.71</a:t>
                      </a:r>
                    </a:p>
                  </a:txBody>
                  <a:tcPr/>
                </a:tc>
                <a:tc>
                  <a:txBody>
                    <a:bodyPr/>
                    <a:lstStyle/>
                    <a:p>
                      <a:endParaRPr lang="en-US" b="1" dirty="0"/>
                    </a:p>
                  </a:txBody>
                  <a:tcPr/>
                </a:tc>
                <a:tc>
                  <a:txBody>
                    <a:bodyPr/>
                    <a:lstStyle/>
                    <a:p>
                      <a:r>
                        <a:rPr lang="en-US" b="1" dirty="0"/>
                        <a:t>Portugal</a:t>
                      </a:r>
                    </a:p>
                  </a:txBody>
                  <a:tcPr/>
                </a:tc>
                <a:tc>
                  <a:txBody>
                    <a:bodyPr/>
                    <a:lstStyle/>
                    <a:p>
                      <a:r>
                        <a:rPr lang="en-US" b="1" dirty="0"/>
                        <a:t>-0.33</a:t>
                      </a:r>
                    </a:p>
                  </a:txBody>
                  <a:tcPr/>
                </a:tc>
                <a:extLst>
                  <a:ext uri="{0D108BD9-81ED-4DB2-BD59-A6C34878D82A}">
                    <a16:rowId xmlns:a16="http://schemas.microsoft.com/office/drawing/2014/main" val="1571376744"/>
                  </a:ext>
                </a:extLst>
              </a:tr>
              <a:tr h="370840">
                <a:tc>
                  <a:txBody>
                    <a:bodyPr/>
                    <a:lstStyle/>
                    <a:p>
                      <a:r>
                        <a:rPr lang="en-US" b="1" dirty="0"/>
                        <a:t>Croatia</a:t>
                      </a:r>
                    </a:p>
                  </a:txBody>
                  <a:tcPr/>
                </a:tc>
                <a:tc>
                  <a:txBody>
                    <a:bodyPr/>
                    <a:lstStyle/>
                    <a:p>
                      <a:r>
                        <a:rPr lang="en-US" b="1" dirty="0"/>
                        <a:t>-0.61</a:t>
                      </a:r>
                    </a:p>
                  </a:txBody>
                  <a:tcPr/>
                </a:tc>
                <a:tc>
                  <a:txBody>
                    <a:bodyPr/>
                    <a:lstStyle/>
                    <a:p>
                      <a:endParaRPr lang="en-US" b="1" dirty="0"/>
                    </a:p>
                  </a:txBody>
                  <a:tcPr/>
                </a:tc>
                <a:tc>
                  <a:txBody>
                    <a:bodyPr/>
                    <a:lstStyle/>
                    <a:p>
                      <a:r>
                        <a:rPr lang="en-US" b="1" dirty="0"/>
                        <a:t>Puerto Rico</a:t>
                      </a:r>
                    </a:p>
                  </a:txBody>
                  <a:tcPr/>
                </a:tc>
                <a:tc>
                  <a:txBody>
                    <a:bodyPr/>
                    <a:lstStyle/>
                    <a:p>
                      <a:r>
                        <a:rPr lang="en-US" b="1" dirty="0"/>
                        <a:t>-3.29</a:t>
                      </a:r>
                    </a:p>
                  </a:txBody>
                  <a:tcPr/>
                </a:tc>
                <a:extLst>
                  <a:ext uri="{0D108BD9-81ED-4DB2-BD59-A6C34878D82A}">
                    <a16:rowId xmlns:a16="http://schemas.microsoft.com/office/drawing/2014/main" val="3444641074"/>
                  </a:ext>
                </a:extLst>
              </a:tr>
              <a:tr h="370840">
                <a:tc>
                  <a:txBody>
                    <a:bodyPr/>
                    <a:lstStyle/>
                    <a:p>
                      <a:r>
                        <a:rPr lang="en-US" b="1" dirty="0"/>
                        <a:t>Estonia</a:t>
                      </a:r>
                    </a:p>
                  </a:txBody>
                  <a:tcPr/>
                </a:tc>
                <a:tc>
                  <a:txBody>
                    <a:bodyPr/>
                    <a:lstStyle/>
                    <a:p>
                      <a:r>
                        <a:rPr lang="en-US" b="1" dirty="0"/>
                        <a:t>-0.61</a:t>
                      </a:r>
                    </a:p>
                  </a:txBody>
                  <a:tcPr/>
                </a:tc>
                <a:tc>
                  <a:txBody>
                    <a:bodyPr/>
                    <a:lstStyle/>
                    <a:p>
                      <a:endParaRPr lang="en-US" b="1" dirty="0"/>
                    </a:p>
                  </a:txBody>
                  <a:tcPr/>
                </a:tc>
                <a:tc>
                  <a:txBody>
                    <a:bodyPr/>
                    <a:lstStyle/>
                    <a:p>
                      <a:r>
                        <a:rPr lang="en-US" b="1" dirty="0"/>
                        <a:t>Serbia</a:t>
                      </a:r>
                    </a:p>
                  </a:txBody>
                  <a:tcPr/>
                </a:tc>
                <a:tc>
                  <a:txBody>
                    <a:bodyPr/>
                    <a:lstStyle/>
                    <a:p>
                      <a:r>
                        <a:rPr lang="en-US" b="1" dirty="0"/>
                        <a:t>-0.34</a:t>
                      </a:r>
                    </a:p>
                  </a:txBody>
                  <a:tcPr/>
                </a:tc>
                <a:extLst>
                  <a:ext uri="{0D108BD9-81ED-4DB2-BD59-A6C34878D82A}">
                    <a16:rowId xmlns:a16="http://schemas.microsoft.com/office/drawing/2014/main" val="4158663531"/>
                  </a:ext>
                </a:extLst>
              </a:tr>
              <a:tr h="370840">
                <a:tc>
                  <a:txBody>
                    <a:bodyPr/>
                    <a:lstStyle/>
                    <a:p>
                      <a:r>
                        <a:rPr lang="en-US" b="1" dirty="0"/>
                        <a:t>Germany</a:t>
                      </a:r>
                    </a:p>
                  </a:txBody>
                  <a:tcPr/>
                </a:tc>
                <a:tc>
                  <a:txBody>
                    <a:bodyPr/>
                    <a:lstStyle/>
                    <a:p>
                      <a:r>
                        <a:rPr lang="en-US" b="1" dirty="0"/>
                        <a:t>+0.48</a:t>
                      </a:r>
                    </a:p>
                  </a:txBody>
                  <a:tcPr/>
                </a:tc>
                <a:tc>
                  <a:txBody>
                    <a:bodyPr/>
                    <a:lstStyle/>
                    <a:p>
                      <a:endParaRPr lang="en-US" b="1" dirty="0"/>
                    </a:p>
                  </a:txBody>
                  <a:tcPr/>
                </a:tc>
                <a:tc>
                  <a:txBody>
                    <a:bodyPr/>
                    <a:lstStyle/>
                    <a:p>
                      <a:r>
                        <a:rPr lang="en-US" b="1" dirty="0"/>
                        <a:t>Spain</a:t>
                      </a:r>
                    </a:p>
                  </a:txBody>
                  <a:tcPr/>
                </a:tc>
                <a:tc>
                  <a:txBody>
                    <a:bodyPr/>
                    <a:lstStyle/>
                    <a:p>
                      <a:r>
                        <a:rPr lang="en-US" b="1" dirty="0"/>
                        <a:t>+0.04</a:t>
                      </a:r>
                    </a:p>
                  </a:txBody>
                  <a:tcPr/>
                </a:tc>
                <a:extLst>
                  <a:ext uri="{0D108BD9-81ED-4DB2-BD59-A6C34878D82A}">
                    <a16:rowId xmlns:a16="http://schemas.microsoft.com/office/drawing/2014/main" val="2871704060"/>
                  </a:ext>
                </a:extLst>
              </a:tr>
              <a:tr h="370840">
                <a:tc>
                  <a:txBody>
                    <a:bodyPr/>
                    <a:lstStyle/>
                    <a:p>
                      <a:r>
                        <a:rPr lang="en-US" b="1" dirty="0"/>
                        <a:t>Georgia</a:t>
                      </a:r>
                    </a:p>
                  </a:txBody>
                  <a:tcPr/>
                </a:tc>
                <a:tc>
                  <a:txBody>
                    <a:bodyPr/>
                    <a:lstStyle/>
                    <a:p>
                      <a:r>
                        <a:rPr lang="en-US" b="1" dirty="0"/>
                        <a:t>-0.17</a:t>
                      </a:r>
                    </a:p>
                  </a:txBody>
                  <a:tcPr/>
                </a:tc>
                <a:tc>
                  <a:txBody>
                    <a:bodyPr/>
                    <a:lstStyle/>
                    <a:p>
                      <a:endParaRPr lang="en-US" b="1" dirty="0"/>
                    </a:p>
                  </a:txBody>
                  <a:tcPr/>
                </a:tc>
                <a:tc>
                  <a:txBody>
                    <a:bodyPr/>
                    <a:lstStyle/>
                    <a:p>
                      <a:r>
                        <a:rPr lang="en-US" b="1" dirty="0"/>
                        <a:t>Syria</a:t>
                      </a:r>
                    </a:p>
                  </a:txBody>
                  <a:tcPr/>
                </a:tc>
                <a:tc>
                  <a:txBody>
                    <a:bodyPr/>
                    <a:lstStyle/>
                    <a:p>
                      <a:r>
                        <a:rPr lang="en-US" b="1" dirty="0"/>
                        <a:t>+0.56</a:t>
                      </a:r>
                    </a:p>
                  </a:txBody>
                  <a:tcPr/>
                </a:tc>
                <a:extLst>
                  <a:ext uri="{0D108BD9-81ED-4DB2-BD59-A6C34878D82A}">
                    <a16:rowId xmlns:a16="http://schemas.microsoft.com/office/drawing/2014/main" val="2550298923"/>
                  </a:ext>
                </a:extLst>
              </a:tr>
              <a:tr h="370840">
                <a:tc>
                  <a:txBody>
                    <a:bodyPr/>
                    <a:lstStyle/>
                    <a:p>
                      <a:r>
                        <a:rPr lang="en-US" b="1" dirty="0"/>
                        <a:t>Greece</a:t>
                      </a:r>
                    </a:p>
                  </a:txBody>
                  <a:tcPr/>
                </a:tc>
                <a:tc>
                  <a:txBody>
                    <a:bodyPr/>
                    <a:lstStyle/>
                    <a:p>
                      <a:r>
                        <a:rPr lang="en-US" b="1" dirty="0"/>
                        <a:t>-0.45</a:t>
                      </a:r>
                    </a:p>
                  </a:txBody>
                  <a:tcPr/>
                </a:tc>
                <a:tc>
                  <a:txBody>
                    <a:bodyPr/>
                    <a:lstStyle/>
                    <a:p>
                      <a:endParaRPr lang="en-US" b="1" dirty="0"/>
                    </a:p>
                  </a:txBody>
                  <a:tcPr/>
                </a:tc>
                <a:tc>
                  <a:txBody>
                    <a:bodyPr/>
                    <a:lstStyle/>
                    <a:p>
                      <a:r>
                        <a:rPr lang="en-US" b="1" dirty="0"/>
                        <a:t>Ukraine</a:t>
                      </a:r>
                    </a:p>
                  </a:txBody>
                  <a:tcPr/>
                </a:tc>
                <a:tc>
                  <a:txBody>
                    <a:bodyPr/>
                    <a:lstStyle/>
                    <a:p>
                      <a:r>
                        <a:rPr lang="en-US" b="1" dirty="0"/>
                        <a:t>-0.53</a:t>
                      </a:r>
                    </a:p>
                  </a:txBody>
                  <a:tcPr/>
                </a:tc>
                <a:extLst>
                  <a:ext uri="{0D108BD9-81ED-4DB2-BD59-A6C34878D82A}">
                    <a16:rowId xmlns:a16="http://schemas.microsoft.com/office/drawing/2014/main" val="719965361"/>
                  </a:ext>
                </a:extLst>
              </a:tr>
              <a:tr h="370840">
                <a:tc>
                  <a:txBody>
                    <a:bodyPr/>
                    <a:lstStyle/>
                    <a:p>
                      <a:r>
                        <a:rPr lang="en-US" b="1" dirty="0"/>
                        <a:t>Hungary</a:t>
                      </a:r>
                    </a:p>
                  </a:txBody>
                  <a:tcPr/>
                </a:tc>
                <a:tc>
                  <a:txBody>
                    <a:bodyPr/>
                    <a:lstStyle/>
                    <a:p>
                      <a:r>
                        <a:rPr lang="en-US" b="1" dirty="0"/>
                        <a:t>-0.24</a:t>
                      </a:r>
                    </a:p>
                  </a:txBody>
                  <a:tcPr/>
                </a:tc>
                <a:tc>
                  <a:txBody>
                    <a:bodyPr/>
                    <a:lstStyle/>
                    <a:p>
                      <a:endParaRPr lang="en-US" b="1" dirty="0"/>
                    </a:p>
                  </a:txBody>
                  <a:tcPr/>
                </a:tc>
                <a:tc>
                  <a:txBody>
                    <a:bodyPr/>
                    <a:lstStyle/>
                    <a:p>
                      <a:r>
                        <a:rPr lang="en-US" b="1" dirty="0"/>
                        <a:t>Venezuela</a:t>
                      </a:r>
                    </a:p>
                  </a:txBody>
                  <a:tcPr/>
                </a:tc>
                <a:tc>
                  <a:txBody>
                    <a:bodyPr/>
                    <a:lstStyle/>
                    <a:p>
                      <a:r>
                        <a:rPr lang="en-US" b="1" dirty="0"/>
                        <a:t>-1.12</a:t>
                      </a:r>
                    </a:p>
                  </a:txBody>
                  <a:tcPr/>
                </a:tc>
                <a:extLst>
                  <a:ext uri="{0D108BD9-81ED-4DB2-BD59-A6C34878D82A}">
                    <a16:rowId xmlns:a16="http://schemas.microsoft.com/office/drawing/2014/main" val="3069767726"/>
                  </a:ext>
                </a:extLst>
              </a:tr>
              <a:tr h="370840">
                <a:tc>
                  <a:txBody>
                    <a:bodyPr/>
                    <a:lstStyle/>
                    <a:p>
                      <a:r>
                        <a:rPr lang="en-US" b="1" dirty="0"/>
                        <a:t>Italy</a:t>
                      </a:r>
                    </a:p>
                  </a:txBody>
                  <a:tcPr/>
                </a:tc>
                <a:tc>
                  <a:txBody>
                    <a:bodyPr/>
                    <a:lstStyle/>
                    <a:p>
                      <a:r>
                        <a:rPr lang="en-US" b="1" dirty="0"/>
                        <a:t>-0.04</a:t>
                      </a:r>
                    </a:p>
                  </a:txBody>
                  <a:tcPr/>
                </a:tc>
                <a:tc>
                  <a:txBody>
                    <a:bodyPr/>
                    <a:lstStyle/>
                    <a:p>
                      <a:endParaRPr lang="en-US" b="1" dirty="0"/>
                    </a:p>
                  </a:txBody>
                  <a:tcPr/>
                </a:tc>
                <a:tc>
                  <a:txBody>
                    <a:bodyPr/>
                    <a:lstStyle/>
                    <a:p>
                      <a:r>
                        <a:rPr lang="en-US" b="1" dirty="0"/>
                        <a:t>Latvia</a:t>
                      </a:r>
                    </a:p>
                  </a:txBody>
                  <a:tcPr/>
                </a:tc>
                <a:tc>
                  <a:txBody>
                    <a:bodyPr/>
                    <a:lstStyle/>
                    <a:p>
                      <a:r>
                        <a:rPr lang="en-US" b="1" dirty="0"/>
                        <a:t>-1.14</a:t>
                      </a:r>
                    </a:p>
                  </a:txBody>
                  <a:tcPr/>
                </a:tc>
                <a:extLst>
                  <a:ext uri="{0D108BD9-81ED-4DB2-BD59-A6C34878D82A}">
                    <a16:rowId xmlns:a16="http://schemas.microsoft.com/office/drawing/2014/main" val="348280644"/>
                  </a:ext>
                </a:extLst>
              </a:tr>
              <a:tr h="370840">
                <a:tc gridSpan="5">
                  <a:txBody>
                    <a:bodyPr/>
                    <a:lstStyle/>
                    <a:p>
                      <a:pPr algn="ctr"/>
                      <a:r>
                        <a:rPr lang="en-US" b="1" dirty="0">
                          <a:solidFill>
                            <a:schemeClr val="bg1"/>
                          </a:solidFill>
                          <a:highlight>
                            <a:srgbClr val="FF0000"/>
                          </a:highlight>
                        </a:rPr>
                        <a:t>Japan              -0.23</a:t>
                      </a:r>
                    </a:p>
                  </a:txBody>
                  <a:tcPr>
                    <a:solidFill>
                      <a:srgbClr val="FF0000"/>
                    </a:solidFill>
                  </a:tcPr>
                </a:tc>
                <a:tc hMerge="1">
                  <a:txBody>
                    <a:bodyPr/>
                    <a:lstStyle/>
                    <a:p>
                      <a:endParaRPr lang="en-US" b="1" dirty="0">
                        <a:solidFill>
                          <a:schemeClr val="bg1"/>
                        </a:solidFill>
                        <a:highlight>
                          <a:srgbClr val="FF0000"/>
                        </a:highlight>
                      </a:endParaRPr>
                    </a:p>
                  </a:txBody>
                  <a:tcPr>
                    <a:solidFill>
                      <a:srgbClr val="FF0000"/>
                    </a:solidFill>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extLst>
                  <a:ext uri="{0D108BD9-81ED-4DB2-BD59-A6C34878D82A}">
                    <a16:rowId xmlns:a16="http://schemas.microsoft.com/office/drawing/2014/main" val="3720024308"/>
                  </a:ext>
                </a:extLst>
              </a:tr>
            </a:tbl>
          </a:graphicData>
        </a:graphic>
      </p:graphicFrame>
      <p:sp>
        <p:nvSpPr>
          <p:cNvPr id="6" name="TextBox 5">
            <a:extLst>
              <a:ext uri="{FF2B5EF4-FFF2-40B4-BE49-F238E27FC236}">
                <a16:creationId xmlns:a16="http://schemas.microsoft.com/office/drawing/2014/main" id="{BA2FF4C2-D6C4-4D5A-B85F-1E543E749901}"/>
              </a:ext>
            </a:extLst>
          </p:cNvPr>
          <p:cNvSpPr txBox="1"/>
          <p:nvPr/>
        </p:nvSpPr>
        <p:spPr>
          <a:xfrm>
            <a:off x="7763256" y="1901952"/>
            <a:ext cx="4014216" cy="3970318"/>
          </a:xfrm>
          <a:prstGeom prst="rect">
            <a:avLst/>
          </a:prstGeom>
          <a:noFill/>
        </p:spPr>
        <p:txBody>
          <a:bodyPr wrap="square" rtlCol="0">
            <a:spAutoFit/>
          </a:bodyPr>
          <a:lstStyle/>
          <a:p>
            <a:r>
              <a:rPr lang="en-US" sz="2400" b="1" u="sng" dirty="0"/>
              <a:t>FACTORS  CAUSING DECLINE</a:t>
            </a:r>
          </a:p>
          <a:p>
            <a:endParaRPr lang="en-US" dirty="0"/>
          </a:p>
          <a:p>
            <a:pPr marL="342900" indent="-342900">
              <a:buAutoNum type="arabicPeriod"/>
            </a:pPr>
            <a:r>
              <a:rPr lang="en-US" sz="2400" b="1" dirty="0"/>
              <a:t>POPULATION AGING</a:t>
            </a:r>
          </a:p>
          <a:p>
            <a:pPr marL="342900" indent="-342900">
              <a:buAutoNum type="arabicPeriod"/>
            </a:pPr>
            <a:r>
              <a:rPr lang="en-US" sz="2400" b="1" dirty="0"/>
              <a:t>LOW BIRTHRATE</a:t>
            </a:r>
          </a:p>
          <a:p>
            <a:pPr marL="342900" indent="-342900">
              <a:buAutoNum type="arabicPeriod"/>
            </a:pPr>
            <a:r>
              <a:rPr lang="en-US" sz="2400" b="1" dirty="0"/>
              <a:t>LOW IMMIGRATION</a:t>
            </a:r>
          </a:p>
          <a:p>
            <a:pPr marL="342900" indent="-342900">
              <a:buAutoNum type="arabicPeriod"/>
            </a:pPr>
            <a:r>
              <a:rPr lang="en-US" sz="2400" b="1" dirty="0"/>
              <a:t>HIGH EMIGRATION</a:t>
            </a:r>
          </a:p>
          <a:p>
            <a:pPr marL="342900" indent="-342900">
              <a:buAutoNum type="arabicPeriod"/>
            </a:pPr>
            <a:r>
              <a:rPr lang="en-US" sz="2400" b="1" dirty="0">
                <a:solidFill>
                  <a:schemeClr val="accent2">
                    <a:lumMod val="75000"/>
                  </a:schemeClr>
                </a:solidFill>
              </a:rPr>
              <a:t>WAR</a:t>
            </a:r>
          </a:p>
          <a:p>
            <a:pPr marL="342900" indent="-342900">
              <a:buAutoNum type="arabicPeriod"/>
            </a:pPr>
            <a:r>
              <a:rPr lang="en-US" sz="2400" b="1" dirty="0">
                <a:solidFill>
                  <a:schemeClr val="accent2">
                    <a:lumMod val="75000"/>
                  </a:schemeClr>
                </a:solidFill>
              </a:rPr>
              <a:t>HIGH DEATH RATE</a:t>
            </a:r>
          </a:p>
          <a:p>
            <a:pPr marL="342900" indent="-342900">
              <a:buAutoNum type="arabicPeriod"/>
            </a:pPr>
            <a:r>
              <a:rPr lang="en-US" sz="2400" b="1" dirty="0">
                <a:solidFill>
                  <a:schemeClr val="accent2">
                    <a:lumMod val="75000"/>
                  </a:schemeClr>
                </a:solidFill>
              </a:rPr>
              <a:t>HIGH RATE OF ABORTION</a:t>
            </a:r>
          </a:p>
          <a:p>
            <a:pPr marL="342900" indent="-342900">
              <a:buAutoNum type="arabicPeriod"/>
            </a:pPr>
            <a:r>
              <a:rPr lang="en-US" sz="2400" b="1" dirty="0">
                <a:solidFill>
                  <a:schemeClr val="accent2">
                    <a:lumMod val="75000"/>
                  </a:schemeClr>
                </a:solidFill>
              </a:rPr>
              <a:t>HIGH INFANT MORTALITY</a:t>
            </a:r>
          </a:p>
          <a:p>
            <a:pPr marL="342900" indent="-342900">
              <a:buAutoNum type="arabicPeriod"/>
            </a:pPr>
            <a:endParaRPr lang="en-US" dirty="0"/>
          </a:p>
        </p:txBody>
      </p:sp>
    </p:spTree>
    <p:extLst>
      <p:ext uri="{BB962C8B-B14F-4D97-AF65-F5344CB8AC3E}">
        <p14:creationId xmlns:p14="http://schemas.microsoft.com/office/powerpoint/2010/main" val="173857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272ABC-9F4D-4DA3-BD78-1AC01EE42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846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76A5272-0F82-4DE6-8A24-43A4951F654F}"/>
              </a:ext>
            </a:extLst>
          </p:cNvPr>
          <p:cNvGraphicFramePr>
            <a:graphicFrameLocks noGrp="1"/>
          </p:cNvGraphicFramePr>
          <p:nvPr>
            <p:ph idx="1"/>
            <p:extLst>
              <p:ext uri="{D42A27DB-BD31-4B8C-83A1-F6EECF244321}">
                <p14:modId xmlns:p14="http://schemas.microsoft.com/office/powerpoint/2010/main" val="3548124124"/>
              </p:ext>
            </p:extLst>
          </p:nvPr>
        </p:nvGraphicFramePr>
        <p:xfrm>
          <a:off x="0" y="0"/>
          <a:ext cx="1173672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5AAC4DAC-3265-4148-B325-0D0B71077E69}"/>
              </a:ext>
            </a:extLst>
          </p:cNvPr>
          <p:cNvSpPr/>
          <p:nvPr/>
        </p:nvSpPr>
        <p:spPr>
          <a:xfrm>
            <a:off x="8305301" y="-138897"/>
            <a:ext cx="4063162"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11 STRATEGIES</a:t>
            </a:r>
          </a:p>
        </p:txBody>
      </p:sp>
    </p:spTree>
    <p:extLst>
      <p:ext uri="{BB962C8B-B14F-4D97-AF65-F5344CB8AC3E}">
        <p14:creationId xmlns:p14="http://schemas.microsoft.com/office/powerpoint/2010/main" val="31803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856D-095D-4C50-9B90-735EA7137167}"/>
              </a:ext>
            </a:extLst>
          </p:cNvPr>
          <p:cNvSpPr>
            <a:spLocks noGrp="1"/>
          </p:cNvSpPr>
          <p:nvPr>
            <p:ph type="title"/>
          </p:nvPr>
        </p:nvSpPr>
        <p:spPr>
          <a:xfrm>
            <a:off x="829862" y="-50605"/>
            <a:ext cx="8248078" cy="1138238"/>
          </a:xfrm>
        </p:spPr>
        <p:txBody>
          <a:bodyPr>
            <a:normAutofit/>
          </a:bodyPr>
          <a:lstStyle/>
          <a:p>
            <a:r>
              <a:rPr lang="en-US" b="1" dirty="0">
                <a:ln>
                  <a:solidFill>
                    <a:schemeClr val="bg1"/>
                  </a:solidFill>
                </a:ln>
                <a:solidFill>
                  <a:sysClr val="windowText" lastClr="000000"/>
                </a:solidFill>
                <a:latin typeface="Arial Black" panose="020B0A04020102020204" pitchFamily="34" charset="0"/>
              </a:rPr>
              <a:t>1. </a:t>
            </a:r>
            <a:r>
              <a:rPr lang="en-US" sz="4800" b="1" dirty="0">
                <a:ln>
                  <a:solidFill>
                    <a:schemeClr val="bg1"/>
                  </a:solidFill>
                </a:ln>
                <a:solidFill>
                  <a:sysClr val="windowText" lastClr="000000"/>
                </a:solidFill>
                <a:latin typeface="Arial Black" panose="020B0A04020102020204" pitchFamily="34" charset="0"/>
              </a:rPr>
              <a:t>TECHNOLOGY</a:t>
            </a:r>
            <a:endParaRPr lang="en-US" b="1" dirty="0">
              <a:ln>
                <a:solidFill>
                  <a:schemeClr val="bg1"/>
                </a:solidFill>
              </a:ln>
              <a:solidFill>
                <a:sysClr val="windowText" lastClr="00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3D3F8BE-03BE-4818-8E8F-BB8FDB0B53DE}"/>
              </a:ext>
            </a:extLst>
          </p:cNvPr>
          <p:cNvSpPr>
            <a:spLocks noGrp="1"/>
          </p:cNvSpPr>
          <p:nvPr>
            <p:ph idx="1"/>
          </p:nvPr>
        </p:nvSpPr>
        <p:spPr>
          <a:xfrm>
            <a:off x="1" y="1413053"/>
            <a:ext cx="7751443" cy="5110148"/>
          </a:xfrm>
        </p:spPr>
        <p:txBody>
          <a:bodyPr>
            <a:normAutofit fontScale="92500" lnSpcReduction="20000"/>
          </a:bodyPr>
          <a:lstStyle/>
          <a:p>
            <a:r>
              <a:rPr lang="en-US" sz="3000" b="1" dirty="0"/>
              <a:t>Increase Efficiency of Shrinking Workforce</a:t>
            </a:r>
          </a:p>
          <a:p>
            <a:r>
              <a:rPr lang="en-US" sz="3000" b="1" dirty="0"/>
              <a:t>Promote ICT </a:t>
            </a:r>
            <a:r>
              <a:rPr lang="en-US" sz="3000" dirty="0"/>
              <a:t>(e.g. Home telehealth, robotics, etc.) to enhance the ability of healthcare workers or to support families with long-distance caregiving, smart cities, etc. </a:t>
            </a:r>
          </a:p>
          <a:p>
            <a:r>
              <a:rPr kumimoji="1" lang="en-US" altLang="ja-JP" sz="3000" b="1" dirty="0"/>
              <a:t>Use Big Data</a:t>
            </a:r>
            <a:r>
              <a:rPr kumimoji="1" lang="en-US" altLang="ja-JP" sz="3000" dirty="0"/>
              <a:t>: Design various programs, based on Big Data analysis and the knowledge of the latest behavioral economics.</a:t>
            </a:r>
            <a:endParaRPr kumimoji="1" lang="ja-JP" altLang="en-US" sz="3000" dirty="0"/>
          </a:p>
          <a:p>
            <a:pPr lvl="1"/>
            <a:r>
              <a:rPr kumimoji="1" lang="en-US" altLang="ja-JP" sz="2600" dirty="0"/>
              <a:t>Integrate systems, information and services so that the services will be user-oriented</a:t>
            </a:r>
          </a:p>
          <a:p>
            <a:r>
              <a:rPr kumimoji="1" lang="en-US" sz="3000" b="1" dirty="0"/>
              <a:t>Use Eldercare Robotics</a:t>
            </a:r>
            <a:endParaRPr lang="en-US" sz="3000" dirty="0"/>
          </a:p>
          <a:p>
            <a:endParaRPr lang="en-US" sz="3000" dirty="0"/>
          </a:p>
          <a:p>
            <a:endParaRPr lang="en-US" dirty="0"/>
          </a:p>
          <a:p>
            <a:endParaRPr lang="en-US" dirty="0"/>
          </a:p>
        </p:txBody>
      </p:sp>
      <p:pic>
        <p:nvPicPr>
          <p:cNvPr id="5" name="Picture 4">
            <a:extLst>
              <a:ext uri="{FF2B5EF4-FFF2-40B4-BE49-F238E27FC236}">
                <a16:creationId xmlns:a16="http://schemas.microsoft.com/office/drawing/2014/main" id="{C9AB42FE-A02F-45FF-9B9B-60512497CF89}"/>
              </a:ext>
            </a:extLst>
          </p:cNvPr>
          <p:cNvPicPr>
            <a:picLocks noChangeAspect="1"/>
          </p:cNvPicPr>
          <p:nvPr/>
        </p:nvPicPr>
        <p:blipFill>
          <a:blip r:embed="rId2"/>
          <a:stretch>
            <a:fillRect/>
          </a:stretch>
        </p:blipFill>
        <p:spPr>
          <a:xfrm>
            <a:off x="9655419" y="0"/>
            <a:ext cx="2536581" cy="2778160"/>
          </a:xfrm>
          <a:prstGeom prst="rect">
            <a:avLst/>
          </a:prstGeom>
        </p:spPr>
      </p:pic>
      <p:pic>
        <p:nvPicPr>
          <p:cNvPr id="8" name="Picture 7">
            <a:extLst>
              <a:ext uri="{FF2B5EF4-FFF2-40B4-BE49-F238E27FC236}">
                <a16:creationId xmlns:a16="http://schemas.microsoft.com/office/drawing/2014/main" id="{5E47420D-8F55-4871-A573-93EFBAEF76C9}"/>
              </a:ext>
            </a:extLst>
          </p:cNvPr>
          <p:cNvPicPr>
            <a:picLocks noChangeAspect="1"/>
          </p:cNvPicPr>
          <p:nvPr/>
        </p:nvPicPr>
        <p:blipFill>
          <a:blip r:embed="rId3"/>
          <a:stretch>
            <a:fillRect/>
          </a:stretch>
        </p:blipFill>
        <p:spPr>
          <a:xfrm>
            <a:off x="7608402" y="3429000"/>
            <a:ext cx="2570401" cy="3094201"/>
          </a:xfrm>
          <a:prstGeom prst="rect">
            <a:avLst/>
          </a:prstGeom>
        </p:spPr>
      </p:pic>
      <p:pic>
        <p:nvPicPr>
          <p:cNvPr id="4" name="Picture 3">
            <a:extLst>
              <a:ext uri="{FF2B5EF4-FFF2-40B4-BE49-F238E27FC236}">
                <a16:creationId xmlns:a16="http://schemas.microsoft.com/office/drawing/2014/main" id="{78559529-F622-4EBE-94CB-9CC1B5430429}"/>
              </a:ext>
            </a:extLst>
          </p:cNvPr>
          <p:cNvPicPr>
            <a:picLocks noChangeAspect="1"/>
          </p:cNvPicPr>
          <p:nvPr/>
        </p:nvPicPr>
        <p:blipFill>
          <a:blip r:embed="rId4"/>
          <a:stretch>
            <a:fillRect/>
          </a:stretch>
        </p:blipFill>
        <p:spPr>
          <a:xfrm>
            <a:off x="7824246" y="-14920"/>
            <a:ext cx="1762814" cy="3443920"/>
          </a:xfrm>
          <a:prstGeom prst="rect">
            <a:avLst/>
          </a:prstGeom>
        </p:spPr>
      </p:pic>
      <p:pic>
        <p:nvPicPr>
          <p:cNvPr id="7" name="Picture 4" descr="パソコンで確定申告をしている人のイラスト">
            <a:hlinkClick r:id="rId5"/>
            <a:extLst>
              <a:ext uri="{FF2B5EF4-FFF2-40B4-BE49-F238E27FC236}">
                <a16:creationId xmlns:a16="http://schemas.microsoft.com/office/drawing/2014/main" id="{C02FAB75-C32D-415A-9DB8-36B452B945DC}"/>
              </a:ext>
            </a:extLst>
          </p:cNvPr>
          <p:cNvPicPr>
            <a:picLocks noChangeAspect="1" noChangeArrowheads="1"/>
          </p:cNvPicPr>
          <p:nvPr/>
        </p:nvPicPr>
        <p:blipFill>
          <a:blip r:embed="rId6" cstate="print"/>
          <a:srcRect/>
          <a:stretch>
            <a:fillRect/>
          </a:stretch>
        </p:blipFill>
        <p:spPr bwMode="auto">
          <a:xfrm>
            <a:off x="9962959" y="2380706"/>
            <a:ext cx="2301843" cy="2031377"/>
          </a:xfrm>
          <a:prstGeom prst="rect">
            <a:avLst/>
          </a:prstGeom>
          <a:noFill/>
        </p:spPr>
      </p:pic>
      <p:pic>
        <p:nvPicPr>
          <p:cNvPr id="9" name="Picture 8">
            <a:extLst>
              <a:ext uri="{FF2B5EF4-FFF2-40B4-BE49-F238E27FC236}">
                <a16:creationId xmlns:a16="http://schemas.microsoft.com/office/drawing/2014/main" id="{226A65E6-CCCD-4E6B-B5AF-25A6FF6A6E1F}"/>
              </a:ext>
            </a:extLst>
          </p:cNvPr>
          <p:cNvPicPr>
            <a:picLocks noChangeAspect="1"/>
          </p:cNvPicPr>
          <p:nvPr/>
        </p:nvPicPr>
        <p:blipFill>
          <a:blip r:embed="rId7"/>
          <a:stretch>
            <a:fillRect/>
          </a:stretch>
        </p:blipFill>
        <p:spPr>
          <a:xfrm>
            <a:off x="10613490" y="4584654"/>
            <a:ext cx="1317122" cy="2180193"/>
          </a:xfrm>
          <a:prstGeom prst="rect">
            <a:avLst/>
          </a:prstGeom>
        </p:spPr>
      </p:pic>
      <p:sp>
        <p:nvSpPr>
          <p:cNvPr id="11" name="TextBox 10">
            <a:extLst>
              <a:ext uri="{FF2B5EF4-FFF2-40B4-BE49-F238E27FC236}">
                <a16:creationId xmlns:a16="http://schemas.microsoft.com/office/drawing/2014/main" id="{8BC19DA9-36EA-4B5B-B13F-4AE0414E6B45}"/>
              </a:ext>
            </a:extLst>
          </p:cNvPr>
          <p:cNvSpPr txBox="1"/>
          <p:nvPr/>
        </p:nvSpPr>
        <p:spPr>
          <a:xfrm>
            <a:off x="10800711" y="5427771"/>
            <a:ext cx="942680" cy="369332"/>
          </a:xfrm>
          <a:prstGeom prst="rect">
            <a:avLst/>
          </a:prstGeom>
          <a:noFill/>
        </p:spPr>
        <p:txBody>
          <a:bodyPr wrap="square" rtlCol="0">
            <a:spAutoFit/>
          </a:bodyPr>
          <a:lstStyle/>
          <a:p>
            <a:pPr algn="ctr"/>
            <a:r>
              <a:rPr lang="en-US" b="1" dirty="0">
                <a:solidFill>
                  <a:schemeClr val="bg1"/>
                </a:solidFill>
              </a:rPr>
              <a:t>Alexa</a:t>
            </a:r>
          </a:p>
        </p:txBody>
      </p:sp>
    </p:spTree>
    <p:extLst>
      <p:ext uri="{BB962C8B-B14F-4D97-AF65-F5344CB8AC3E}">
        <p14:creationId xmlns:p14="http://schemas.microsoft.com/office/powerpoint/2010/main" val="403640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45D5-9165-4C0E-B015-EE6FBA84A02B}"/>
              </a:ext>
            </a:extLst>
          </p:cNvPr>
          <p:cNvSpPr>
            <a:spLocks noGrp="1"/>
          </p:cNvSpPr>
          <p:nvPr>
            <p:ph type="title"/>
          </p:nvPr>
        </p:nvSpPr>
        <p:spPr>
          <a:xfrm>
            <a:off x="219919" y="101176"/>
            <a:ext cx="11505235" cy="700104"/>
          </a:xfrm>
        </p:spPr>
        <p:txBody>
          <a:bodyPr>
            <a:normAutofit fontScale="90000"/>
          </a:bodyPr>
          <a:lstStyle/>
          <a:p>
            <a:pPr algn="ctr"/>
            <a:r>
              <a:rPr lang="en-US" b="1" dirty="0">
                <a:latin typeface="Arial Black" panose="020B0A04020102020204" pitchFamily="34" charset="0"/>
              </a:rPr>
              <a:t>2. </a:t>
            </a:r>
            <a:r>
              <a:rPr lang="en-US" sz="4900" b="1" dirty="0">
                <a:latin typeface="Arial Black" panose="020B0A04020102020204" pitchFamily="34" charset="0"/>
              </a:rPr>
              <a:t>IMPORT MORE FOREIGN LABOR</a:t>
            </a:r>
            <a:endParaRPr lang="en-US"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C6079BC-9107-4F87-99EF-12BF7C5AAE91}"/>
              </a:ext>
            </a:extLst>
          </p:cNvPr>
          <p:cNvSpPr>
            <a:spLocks noGrp="1"/>
          </p:cNvSpPr>
          <p:nvPr>
            <p:ph idx="1"/>
          </p:nvPr>
        </p:nvSpPr>
        <p:spPr>
          <a:xfrm>
            <a:off x="0" y="881214"/>
            <a:ext cx="8009681" cy="5875610"/>
          </a:xfrm>
        </p:spPr>
        <p:txBody>
          <a:bodyPr>
            <a:normAutofit fontScale="77500" lnSpcReduction="20000"/>
          </a:bodyPr>
          <a:lstStyle/>
          <a:p>
            <a:r>
              <a:rPr lang="en-US" sz="3200" dirty="0"/>
              <a:t>Supplement Shrinking National Workforce</a:t>
            </a:r>
          </a:p>
          <a:p>
            <a:r>
              <a:rPr lang="en-US" sz="3200" dirty="0"/>
              <a:t>Increased international competition for foreign workers</a:t>
            </a:r>
          </a:p>
          <a:p>
            <a:r>
              <a:rPr lang="en-US" sz="3200" b="1" dirty="0"/>
              <a:t>Legislation</a:t>
            </a:r>
            <a:r>
              <a:rPr lang="en-US" sz="3200" dirty="0"/>
              <a:t>:  New EPA  Agreements resulting in foreign workers who may remain for 5+ years. Need for skilled </a:t>
            </a:r>
            <a:r>
              <a:rPr lang="en-US" sz="3200" u="sng" dirty="0"/>
              <a:t>and</a:t>
            </a:r>
            <a:r>
              <a:rPr lang="en-US" sz="3200" dirty="0"/>
              <a:t> unskilled workers</a:t>
            </a:r>
          </a:p>
          <a:p>
            <a:r>
              <a:rPr lang="en-US" sz="3200" b="1" u="sng" dirty="0"/>
              <a:t>Transition Work: </a:t>
            </a:r>
          </a:p>
          <a:p>
            <a:pPr lvl="1"/>
            <a:r>
              <a:rPr lang="en-US" sz="3000" dirty="0"/>
              <a:t>Language Training: Cost of Japanese language teachers</a:t>
            </a:r>
          </a:p>
          <a:p>
            <a:pPr lvl="1"/>
            <a:r>
              <a:rPr lang="en-US" sz="3000" dirty="0"/>
              <a:t>Transition Assistance and Transportation Cost</a:t>
            </a:r>
          </a:p>
          <a:p>
            <a:pPr lvl="1"/>
            <a:r>
              <a:rPr lang="en-US" sz="3000" dirty="0"/>
              <a:t>Cost for Short –term employment vs. long-term integration</a:t>
            </a:r>
          </a:p>
          <a:p>
            <a:pPr lvl="1"/>
            <a:r>
              <a:rPr lang="en-US" sz="3000" dirty="0"/>
              <a:t>Social Conflicts – address racism, discrimination</a:t>
            </a:r>
          </a:p>
          <a:p>
            <a:pPr lvl="1"/>
            <a:r>
              <a:rPr lang="en-US" sz="3000" dirty="0" err="1"/>
              <a:t>Tabunka</a:t>
            </a:r>
            <a:r>
              <a:rPr lang="en-US" sz="3000" dirty="0"/>
              <a:t> </a:t>
            </a:r>
            <a:r>
              <a:rPr lang="en-US" sz="3000" dirty="0" err="1"/>
              <a:t>Kyosei</a:t>
            </a:r>
            <a:r>
              <a:rPr lang="en-US" sz="3000" dirty="0"/>
              <a:t> (</a:t>
            </a:r>
            <a:r>
              <a:rPr lang="ja-JP" altLang="en-US" sz="3000" b="1" dirty="0"/>
              <a:t>多文化共生</a:t>
            </a:r>
            <a:r>
              <a:rPr lang="ja-JP" altLang="en-US" sz="3000" dirty="0"/>
              <a:t>）</a:t>
            </a:r>
            <a:r>
              <a:rPr lang="en-US" sz="3000" dirty="0"/>
              <a:t>promotion</a:t>
            </a:r>
          </a:p>
          <a:p>
            <a:pPr marL="0" indent="0">
              <a:buNone/>
            </a:pPr>
            <a:endParaRPr lang="en-US" dirty="0"/>
          </a:p>
        </p:txBody>
      </p:sp>
      <p:pic>
        <p:nvPicPr>
          <p:cNvPr id="5" name="Content Placeholder 3">
            <a:extLst>
              <a:ext uri="{FF2B5EF4-FFF2-40B4-BE49-F238E27FC236}">
                <a16:creationId xmlns:a16="http://schemas.microsoft.com/office/drawing/2014/main" id="{E4257200-E72C-4E01-B0EE-2CEFAA5CC118}"/>
              </a:ext>
            </a:extLst>
          </p:cNvPr>
          <p:cNvPicPr>
            <a:picLocks noChangeAspect="1"/>
          </p:cNvPicPr>
          <p:nvPr/>
        </p:nvPicPr>
        <p:blipFill>
          <a:blip r:embed="rId3"/>
          <a:stretch>
            <a:fillRect/>
          </a:stretch>
        </p:blipFill>
        <p:spPr>
          <a:xfrm>
            <a:off x="7890235" y="1006311"/>
            <a:ext cx="4201211" cy="3198044"/>
          </a:xfrm>
          <a:prstGeom prst="rect">
            <a:avLst/>
          </a:prstGeom>
        </p:spPr>
      </p:pic>
    </p:spTree>
    <p:extLst>
      <p:ext uri="{BB962C8B-B14F-4D97-AF65-F5344CB8AC3E}">
        <p14:creationId xmlns:p14="http://schemas.microsoft.com/office/powerpoint/2010/main" val="410548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9FD9-2CD7-4F69-98FF-FE40D9E5FD2D}"/>
              </a:ext>
            </a:extLst>
          </p:cNvPr>
          <p:cNvSpPr>
            <a:spLocks noGrp="1"/>
          </p:cNvSpPr>
          <p:nvPr>
            <p:ph type="title"/>
          </p:nvPr>
        </p:nvSpPr>
        <p:spPr>
          <a:xfrm>
            <a:off x="838200" y="130347"/>
            <a:ext cx="10515600" cy="734805"/>
          </a:xfrm>
        </p:spPr>
        <p:txBody>
          <a:bodyPr>
            <a:normAutofit fontScale="90000"/>
          </a:bodyPr>
          <a:lstStyle/>
          <a:p>
            <a:pPr algn="ctr"/>
            <a:r>
              <a:rPr lang="en-US" b="1" dirty="0">
                <a:latin typeface="Arial Black" panose="020B0A04020102020204" pitchFamily="34" charset="0"/>
              </a:rPr>
              <a:t>3. </a:t>
            </a:r>
            <a:r>
              <a:rPr lang="en-US" sz="4900" b="1" dirty="0">
                <a:latin typeface="Arial Black" panose="020B0A04020102020204" pitchFamily="34" charset="0"/>
              </a:rPr>
              <a:t>INCREASE BIRTHRATE</a:t>
            </a:r>
            <a:endParaRPr lang="en-US"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303363AB-DC18-4B1E-AA8E-18BEC96D4227}"/>
              </a:ext>
            </a:extLst>
          </p:cNvPr>
          <p:cNvSpPr>
            <a:spLocks noGrp="1"/>
          </p:cNvSpPr>
          <p:nvPr>
            <p:ph idx="1"/>
          </p:nvPr>
        </p:nvSpPr>
        <p:spPr>
          <a:xfrm>
            <a:off x="252454" y="1267115"/>
            <a:ext cx="12043719" cy="5857103"/>
          </a:xfrm>
        </p:spPr>
        <p:txBody>
          <a:bodyPr>
            <a:normAutofit fontScale="77500" lnSpcReduction="20000"/>
          </a:bodyPr>
          <a:lstStyle/>
          <a:p>
            <a:r>
              <a:rPr lang="en-US" sz="4000" b="1" dirty="0"/>
              <a:t>Increase fertility rate from 1.4 to 2.1 births per woman</a:t>
            </a:r>
          </a:p>
          <a:p>
            <a:r>
              <a:rPr lang="en-US" sz="4000" b="1" dirty="0"/>
              <a:t>Programs</a:t>
            </a:r>
          </a:p>
          <a:p>
            <a:pPr lvl="1"/>
            <a:r>
              <a:rPr lang="en-US" altLang="ja-JP" sz="3600" u="sng" dirty="0"/>
              <a:t>Social Marketing</a:t>
            </a:r>
          </a:p>
          <a:p>
            <a:pPr lvl="1"/>
            <a:r>
              <a:rPr lang="en-US" altLang="ja-JP" sz="3600" u="sng" dirty="0"/>
              <a:t>Financial</a:t>
            </a:r>
            <a:r>
              <a:rPr lang="ja-JP" altLang="en-US" sz="3600" u="sng" dirty="0"/>
              <a:t> </a:t>
            </a:r>
            <a:r>
              <a:rPr lang="en-US" altLang="ja-JP" sz="3600" u="sng" dirty="0"/>
              <a:t>Incentives</a:t>
            </a:r>
            <a:r>
              <a:rPr lang="en-US" altLang="ja-JP" sz="3600" dirty="0"/>
              <a:t>:</a:t>
            </a:r>
            <a:r>
              <a:rPr lang="ja-JP" altLang="en-US" sz="3600" dirty="0"/>
              <a:t>　</a:t>
            </a:r>
            <a:r>
              <a:rPr lang="en-US" altLang="ja-JP" sz="3600" dirty="0"/>
              <a:t>Cash</a:t>
            </a:r>
            <a:r>
              <a:rPr lang="ja-JP" altLang="en-US" sz="3600" dirty="0"/>
              <a:t> </a:t>
            </a:r>
            <a:r>
              <a:rPr lang="en-US" altLang="ja-JP" sz="3600" dirty="0"/>
              <a:t>payments,</a:t>
            </a:r>
            <a:r>
              <a:rPr lang="ja-JP" altLang="en-US" sz="3600" dirty="0"/>
              <a:t> </a:t>
            </a:r>
            <a:r>
              <a:rPr lang="en-US" altLang="ja-JP" sz="3600" dirty="0"/>
              <a:t>loans,</a:t>
            </a:r>
            <a:r>
              <a:rPr lang="ja-JP" altLang="en-US" sz="3600" dirty="0"/>
              <a:t> </a:t>
            </a:r>
            <a:r>
              <a:rPr lang="en-US" altLang="ja-JP" sz="3600" dirty="0"/>
              <a:t>tax</a:t>
            </a:r>
            <a:r>
              <a:rPr lang="ja-JP" altLang="en-US" sz="3600" dirty="0"/>
              <a:t> </a:t>
            </a:r>
            <a:r>
              <a:rPr lang="en-US" altLang="ja-JP" sz="3600" dirty="0"/>
              <a:t>deductions,</a:t>
            </a:r>
            <a:r>
              <a:rPr lang="ja-JP" altLang="en-US" sz="3600" dirty="0"/>
              <a:t> </a:t>
            </a:r>
            <a:r>
              <a:rPr lang="en-US" altLang="ja-JP" sz="3600" dirty="0"/>
              <a:t>housing</a:t>
            </a:r>
            <a:r>
              <a:rPr lang="ja-JP" altLang="en-US" sz="3600" dirty="0"/>
              <a:t> </a:t>
            </a:r>
            <a:r>
              <a:rPr lang="en-US" altLang="ja-JP" sz="3600" dirty="0"/>
              <a:t>subsidies, child medical care, pre-natal care</a:t>
            </a:r>
            <a:endParaRPr lang="en-US" sz="3600" dirty="0"/>
          </a:p>
          <a:p>
            <a:pPr lvl="1"/>
            <a:r>
              <a:rPr lang="en-US" altLang="ja-JP" sz="3600" u="sng" dirty="0"/>
              <a:t>Work</a:t>
            </a:r>
            <a:r>
              <a:rPr lang="ja-JP" altLang="en-US" sz="3600" u="sng" dirty="0"/>
              <a:t> </a:t>
            </a:r>
            <a:r>
              <a:rPr lang="en-US" altLang="ja-JP" sz="3600" u="sng" dirty="0"/>
              <a:t>and</a:t>
            </a:r>
            <a:r>
              <a:rPr lang="ja-JP" altLang="en-US" sz="3600" u="sng" dirty="0"/>
              <a:t> </a:t>
            </a:r>
            <a:r>
              <a:rPr lang="en-US" altLang="ja-JP" sz="3600" u="sng" dirty="0"/>
              <a:t>Family</a:t>
            </a:r>
            <a:r>
              <a:rPr lang="ja-JP" altLang="en-US" sz="3600" u="sng" dirty="0"/>
              <a:t> </a:t>
            </a:r>
            <a:r>
              <a:rPr lang="en-US" altLang="ja-JP" sz="3600" u="sng" dirty="0"/>
              <a:t>Initiatives</a:t>
            </a:r>
            <a:r>
              <a:rPr lang="en-US" altLang="ja-JP" sz="3600" dirty="0"/>
              <a:t>:</a:t>
            </a:r>
            <a:r>
              <a:rPr lang="ja-JP" altLang="en-US" sz="3600" dirty="0"/>
              <a:t> </a:t>
            </a:r>
            <a:r>
              <a:rPr lang="en-US" altLang="ja-JP" sz="3600" dirty="0"/>
              <a:t>Maternity</a:t>
            </a:r>
            <a:r>
              <a:rPr lang="ja-JP" altLang="en-US" sz="3600" dirty="0"/>
              <a:t> </a:t>
            </a:r>
            <a:r>
              <a:rPr lang="en-US" altLang="ja-JP" sz="3600" dirty="0"/>
              <a:t>&amp;</a:t>
            </a:r>
            <a:r>
              <a:rPr lang="ja-JP" altLang="en-US" sz="3600" dirty="0"/>
              <a:t> </a:t>
            </a:r>
            <a:r>
              <a:rPr lang="en-US" altLang="ja-JP" sz="3600" dirty="0"/>
              <a:t>Paternity</a:t>
            </a:r>
            <a:r>
              <a:rPr lang="ja-JP" altLang="en-US" sz="3600" dirty="0"/>
              <a:t> </a:t>
            </a:r>
            <a:r>
              <a:rPr lang="en-US" altLang="ja-JP" sz="3600" dirty="0"/>
              <a:t>leaves,</a:t>
            </a:r>
            <a:r>
              <a:rPr lang="ja-JP" altLang="en-US" sz="3600" dirty="0"/>
              <a:t> </a:t>
            </a:r>
            <a:r>
              <a:rPr lang="en-US" altLang="ja-JP" sz="3600" dirty="0"/>
              <a:t>Childcare</a:t>
            </a:r>
            <a:r>
              <a:rPr lang="ja-JP" altLang="en-US" sz="3600" dirty="0"/>
              <a:t> </a:t>
            </a:r>
            <a:r>
              <a:rPr lang="en-US" altLang="ja-JP" sz="3600" dirty="0"/>
              <a:t>services,</a:t>
            </a:r>
            <a:r>
              <a:rPr lang="ja-JP" altLang="en-US" sz="3600" dirty="0"/>
              <a:t> </a:t>
            </a:r>
            <a:r>
              <a:rPr lang="en-US" altLang="ja-JP" sz="3600" dirty="0"/>
              <a:t>Flexible</a:t>
            </a:r>
            <a:r>
              <a:rPr lang="ja-JP" altLang="en-US" sz="3600" dirty="0"/>
              <a:t> </a:t>
            </a:r>
            <a:r>
              <a:rPr lang="en-US" altLang="ja-JP" sz="3600" dirty="0"/>
              <a:t>work</a:t>
            </a:r>
            <a:r>
              <a:rPr lang="ja-JP" altLang="en-US" sz="3600" dirty="0"/>
              <a:t> </a:t>
            </a:r>
            <a:r>
              <a:rPr lang="en-US" altLang="ja-JP" sz="3600" dirty="0"/>
              <a:t>hours,</a:t>
            </a:r>
            <a:r>
              <a:rPr lang="ja-JP" altLang="en-US" sz="3600" dirty="0"/>
              <a:t> </a:t>
            </a:r>
            <a:r>
              <a:rPr lang="en-US" altLang="ja-JP" sz="3600" dirty="0"/>
              <a:t>leaves</a:t>
            </a:r>
            <a:r>
              <a:rPr lang="ja-JP" altLang="en-US" sz="3600" dirty="0"/>
              <a:t> </a:t>
            </a:r>
            <a:r>
              <a:rPr lang="en-US" altLang="ja-JP" sz="3600" dirty="0"/>
              <a:t>for</a:t>
            </a:r>
            <a:r>
              <a:rPr lang="ja-JP" altLang="en-US" sz="3600" dirty="0"/>
              <a:t> </a:t>
            </a:r>
            <a:r>
              <a:rPr lang="en-US" altLang="ja-JP" sz="3600" dirty="0"/>
              <a:t>family</a:t>
            </a:r>
            <a:r>
              <a:rPr lang="ja-JP" altLang="en-US" sz="3600" dirty="0"/>
              <a:t> </a:t>
            </a:r>
            <a:r>
              <a:rPr lang="en-US" altLang="ja-JP" sz="3600" dirty="0"/>
              <a:t>issues, anti-discrimination laws, gender equality in labor laws</a:t>
            </a:r>
          </a:p>
          <a:p>
            <a:pPr lvl="1"/>
            <a:r>
              <a:rPr lang="en-US" sz="3600" u="sng" dirty="0"/>
              <a:t>Policy Changes</a:t>
            </a:r>
            <a:r>
              <a:rPr lang="en-US" sz="3600" dirty="0"/>
              <a:t>:  Employment – more part-time work, tele-work); child-friendly businesses, gender equality, marriage support counseling, positive attitudes towards children &amp; parenting</a:t>
            </a:r>
          </a:p>
          <a:p>
            <a:pPr lvl="1"/>
            <a:r>
              <a:rPr lang="en-US" sz="3600" u="sng" dirty="0"/>
              <a:t>However:</a:t>
            </a:r>
            <a:r>
              <a:rPr lang="en-US" sz="3600" dirty="0"/>
              <a:t>  20-years to take effect</a:t>
            </a:r>
            <a:endParaRPr lang="en-US" dirty="0"/>
          </a:p>
        </p:txBody>
      </p:sp>
    </p:spTree>
    <p:extLst>
      <p:ext uri="{BB962C8B-B14F-4D97-AF65-F5344CB8AC3E}">
        <p14:creationId xmlns:p14="http://schemas.microsoft.com/office/powerpoint/2010/main" val="212671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0CE7-0497-46DF-BF80-406D50A19F01}"/>
              </a:ext>
            </a:extLst>
          </p:cNvPr>
          <p:cNvSpPr>
            <a:spLocks noGrp="1"/>
          </p:cNvSpPr>
          <p:nvPr>
            <p:ph type="title"/>
          </p:nvPr>
        </p:nvSpPr>
        <p:spPr>
          <a:xfrm>
            <a:off x="367645" y="131229"/>
            <a:ext cx="10986155" cy="1325563"/>
          </a:xfrm>
        </p:spPr>
        <p:txBody>
          <a:bodyPr/>
          <a:lstStyle/>
          <a:p>
            <a:r>
              <a:rPr lang="en-US" b="1" dirty="0">
                <a:latin typeface="Arial Black" panose="020B0A04020102020204" pitchFamily="34" charset="0"/>
              </a:rPr>
              <a:t>4. </a:t>
            </a:r>
            <a:r>
              <a:rPr lang="en-US" sz="4800" b="1" dirty="0">
                <a:latin typeface="Arial Black" panose="020B0A04020102020204" pitchFamily="34" charset="0"/>
              </a:rPr>
              <a:t>ACTIVE AGING - </a:t>
            </a:r>
            <a:r>
              <a:rPr lang="ja-JP" altLang="en-US" sz="4800" b="1" dirty="0">
                <a:latin typeface="Arial Black" panose="020B0A04020102020204" pitchFamily="34" charset="0"/>
              </a:rPr>
              <a:t>生涯現役</a:t>
            </a:r>
            <a:endParaRPr lang="en-US" dirty="0"/>
          </a:p>
        </p:txBody>
      </p:sp>
      <p:sp>
        <p:nvSpPr>
          <p:cNvPr id="3" name="Content Placeholder 2">
            <a:extLst>
              <a:ext uri="{FF2B5EF4-FFF2-40B4-BE49-F238E27FC236}">
                <a16:creationId xmlns:a16="http://schemas.microsoft.com/office/drawing/2014/main" id="{8F460501-8A5B-406C-9766-91AF0D4B14DE}"/>
              </a:ext>
            </a:extLst>
          </p:cNvPr>
          <p:cNvSpPr>
            <a:spLocks noGrp="1"/>
          </p:cNvSpPr>
          <p:nvPr>
            <p:ph idx="1"/>
          </p:nvPr>
        </p:nvSpPr>
        <p:spPr>
          <a:xfrm>
            <a:off x="0" y="1395167"/>
            <a:ext cx="8484124" cy="5561687"/>
          </a:xfrm>
        </p:spPr>
        <p:txBody>
          <a:bodyPr>
            <a:normAutofit fontScale="85000" lnSpcReduction="20000"/>
          </a:bodyPr>
          <a:lstStyle/>
          <a:p>
            <a:r>
              <a:rPr lang="en-US" sz="3200" u="sng" dirty="0"/>
              <a:t>What is Active Aging?  </a:t>
            </a:r>
            <a:r>
              <a:rPr lang="en-US" sz="3200" dirty="0"/>
              <a:t>Just financial and physical fitness or more? </a:t>
            </a:r>
          </a:p>
          <a:p>
            <a:r>
              <a:rPr lang="en-US" sz="3200" dirty="0"/>
              <a:t>What do we do with our “2</a:t>
            </a:r>
            <a:r>
              <a:rPr lang="en-US" sz="3200" baseline="30000" dirty="0"/>
              <a:t>nd</a:t>
            </a:r>
            <a:r>
              <a:rPr lang="en-US" sz="3200" dirty="0"/>
              <a:t> Life” with 20-30 bonus years? (</a:t>
            </a:r>
            <a:r>
              <a:rPr lang="ja-JP" altLang="en-US" sz="3200" dirty="0"/>
              <a:t>第二の人生）</a:t>
            </a:r>
            <a:endParaRPr lang="en-US" sz="3200" dirty="0"/>
          </a:p>
          <a:p>
            <a:r>
              <a:rPr lang="en-US" sz="3200" dirty="0"/>
              <a:t>Do we need non-financial Pre-retirement training to help retirees transition to a new stage in life?</a:t>
            </a:r>
          </a:p>
          <a:p>
            <a:pPr lvl="1"/>
            <a:r>
              <a:rPr lang="en-US" sz="2800" dirty="0"/>
              <a:t>Train older people to remain well, employed, engaged and thereby increasing healthy life expectancy and reduce the demand for long-term care services.</a:t>
            </a:r>
          </a:p>
          <a:p>
            <a:pPr lvl="1"/>
            <a:r>
              <a:rPr lang="en-US" sz="2800" dirty="0"/>
              <a:t>Should this only be about personal well-being?</a:t>
            </a:r>
          </a:p>
          <a:p>
            <a:pPr lvl="1"/>
            <a:r>
              <a:rPr lang="en-US" sz="2800" dirty="0"/>
              <a:t>Can we teach about “Ikigai” beyond ourselves?</a:t>
            </a:r>
          </a:p>
          <a:p>
            <a:r>
              <a:rPr lang="en-US" sz="3200" dirty="0"/>
              <a:t>Does Japan have a PPK infrastructure?</a:t>
            </a:r>
          </a:p>
        </p:txBody>
      </p:sp>
      <p:pic>
        <p:nvPicPr>
          <p:cNvPr id="4" name="Picture 3">
            <a:extLst>
              <a:ext uri="{FF2B5EF4-FFF2-40B4-BE49-F238E27FC236}">
                <a16:creationId xmlns:a16="http://schemas.microsoft.com/office/drawing/2014/main" id="{5F81C4E2-C02C-4744-ADBE-23958C019B85}"/>
              </a:ext>
            </a:extLst>
          </p:cNvPr>
          <p:cNvPicPr>
            <a:picLocks noChangeAspect="1"/>
          </p:cNvPicPr>
          <p:nvPr/>
        </p:nvPicPr>
        <p:blipFill>
          <a:blip r:embed="rId3"/>
          <a:stretch>
            <a:fillRect/>
          </a:stretch>
        </p:blipFill>
        <p:spPr>
          <a:xfrm>
            <a:off x="9250946" y="152781"/>
            <a:ext cx="2941054" cy="2251455"/>
          </a:xfrm>
          <a:prstGeom prst="rect">
            <a:avLst/>
          </a:prstGeom>
        </p:spPr>
      </p:pic>
      <p:pic>
        <p:nvPicPr>
          <p:cNvPr id="2050" name="Picture 2" descr="「pin pin korori」の画像検索結果">
            <a:extLst>
              <a:ext uri="{FF2B5EF4-FFF2-40B4-BE49-F238E27FC236}">
                <a16:creationId xmlns:a16="http://schemas.microsoft.com/office/drawing/2014/main" id="{42E6A7D6-D06F-4C65-9491-2BA6EF74C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124" y="2883086"/>
            <a:ext cx="3612504" cy="22514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DB17FD-E762-47B4-AB88-5D66A6E4B9A3}"/>
              </a:ext>
            </a:extLst>
          </p:cNvPr>
          <p:cNvSpPr txBox="1"/>
          <p:nvPr/>
        </p:nvSpPr>
        <p:spPr>
          <a:xfrm>
            <a:off x="8484124" y="5277675"/>
            <a:ext cx="3322114"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ln w="22225">
                  <a:solidFill>
                    <a:schemeClr val="accent2"/>
                  </a:solidFill>
                  <a:prstDash val="solid"/>
                </a:ln>
                <a:solidFill>
                  <a:sysClr val="windowText" lastClr="000000"/>
                </a:solidFill>
              </a:rPr>
              <a:t>From NNK to PPK</a:t>
            </a:r>
          </a:p>
          <a:p>
            <a:pPr marL="342900" indent="-342900">
              <a:buFont typeface="Arial" panose="020B0604020202020204" pitchFamily="34" charset="0"/>
              <a:buChar char="•"/>
            </a:pPr>
            <a:r>
              <a:rPr lang="en-US" sz="2400" b="1" dirty="0">
                <a:ln w="22225">
                  <a:solidFill>
                    <a:schemeClr val="accent2"/>
                  </a:solidFill>
                  <a:prstDash val="solid"/>
                </a:ln>
                <a:solidFill>
                  <a:sysClr val="windowText" lastClr="000000"/>
                </a:solidFill>
              </a:rPr>
              <a:t>Live Long, Die Short</a:t>
            </a:r>
          </a:p>
          <a:p>
            <a:pPr marL="342900" indent="-342900">
              <a:buFont typeface="Arial" panose="020B0604020202020204" pitchFamily="34" charset="0"/>
              <a:buChar char="•"/>
            </a:pPr>
            <a:r>
              <a:rPr lang="en-US" sz="2400" b="1" dirty="0">
                <a:ln w="22225">
                  <a:solidFill>
                    <a:schemeClr val="accent2"/>
                  </a:solidFill>
                  <a:prstDash val="solid"/>
                </a:ln>
                <a:solidFill>
                  <a:sysClr val="windowText" lastClr="000000"/>
                </a:solidFill>
              </a:rPr>
              <a:t>99-88-234</a:t>
            </a:r>
          </a:p>
        </p:txBody>
      </p:sp>
    </p:spTree>
    <p:extLst>
      <p:ext uri="{BB962C8B-B14F-4D97-AF65-F5344CB8AC3E}">
        <p14:creationId xmlns:p14="http://schemas.microsoft.com/office/powerpoint/2010/main" val="408706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0A37-827D-41AF-A61D-7F2925D29162}"/>
              </a:ext>
            </a:extLst>
          </p:cNvPr>
          <p:cNvSpPr>
            <a:spLocks noGrp="1"/>
          </p:cNvSpPr>
          <p:nvPr>
            <p:ph type="title"/>
          </p:nvPr>
        </p:nvSpPr>
        <p:spPr>
          <a:xfrm>
            <a:off x="838200" y="18255"/>
            <a:ext cx="10515600" cy="1325563"/>
          </a:xfrm>
        </p:spPr>
        <p:txBody>
          <a:bodyPr>
            <a:normAutofit/>
          </a:bodyPr>
          <a:lstStyle/>
          <a:p>
            <a:pPr algn="ctr"/>
            <a:r>
              <a:rPr lang="en-US" sz="4800" dirty="0">
                <a:latin typeface="Arial Black" panose="020B0A04020102020204" pitchFamily="34" charset="0"/>
              </a:rPr>
              <a:t>PLUS 7 MORE</a:t>
            </a:r>
          </a:p>
        </p:txBody>
      </p:sp>
      <p:sp>
        <p:nvSpPr>
          <p:cNvPr id="3" name="Content Placeholder 2">
            <a:extLst>
              <a:ext uri="{FF2B5EF4-FFF2-40B4-BE49-F238E27FC236}">
                <a16:creationId xmlns:a16="http://schemas.microsoft.com/office/drawing/2014/main" id="{50856C05-E7AA-44E6-8D4F-74BE41E83193}"/>
              </a:ext>
            </a:extLst>
          </p:cNvPr>
          <p:cNvSpPr>
            <a:spLocks noGrp="1"/>
          </p:cNvSpPr>
          <p:nvPr>
            <p:ph idx="1"/>
          </p:nvPr>
        </p:nvSpPr>
        <p:spPr>
          <a:xfrm>
            <a:off x="692426" y="1507524"/>
            <a:ext cx="10995991" cy="5045676"/>
          </a:xfrm>
        </p:spPr>
        <p:txBody>
          <a:bodyPr>
            <a:normAutofit lnSpcReduction="10000"/>
          </a:bodyPr>
          <a:lstStyle/>
          <a:p>
            <a:pPr marL="514350" indent="-514350">
              <a:buFont typeface="+mj-lt"/>
              <a:buAutoNum type="arabicPeriod" startAt="5"/>
            </a:pPr>
            <a:r>
              <a:rPr lang="en-US" sz="3600" dirty="0">
                <a:latin typeface="Arial Black" panose="020B0A04020102020204" pitchFamily="34" charset="0"/>
              </a:rPr>
              <a:t>Deurbanization</a:t>
            </a:r>
          </a:p>
          <a:p>
            <a:pPr marL="514350" indent="-514350">
              <a:buFont typeface="+mj-lt"/>
              <a:buAutoNum type="arabicPeriod" startAt="5"/>
            </a:pPr>
            <a:r>
              <a:rPr lang="en-US" sz="3600" dirty="0">
                <a:latin typeface="Arial Black" panose="020B0A04020102020204" pitchFamily="34" charset="0"/>
              </a:rPr>
              <a:t>Community Development </a:t>
            </a:r>
            <a:endParaRPr lang="en-US" sz="3600" dirty="0"/>
          </a:p>
          <a:p>
            <a:pPr marL="514350" indent="-514350">
              <a:buFont typeface="+mj-lt"/>
              <a:buAutoNum type="arabicPeriod" startAt="5"/>
            </a:pPr>
            <a:r>
              <a:rPr lang="en-US" sz="3600" dirty="0">
                <a:latin typeface="Arial Black" panose="020B0A04020102020204" pitchFamily="34" charset="0"/>
              </a:rPr>
              <a:t>Increase Women In Labor force</a:t>
            </a:r>
            <a:endParaRPr lang="en-US" sz="3600" dirty="0"/>
          </a:p>
          <a:p>
            <a:pPr marL="514350" indent="-514350">
              <a:buFont typeface="+mj-lt"/>
              <a:buAutoNum type="arabicPeriod" startAt="5"/>
            </a:pPr>
            <a:r>
              <a:rPr lang="en-US" sz="3600" dirty="0">
                <a:latin typeface="Arial Black" panose="020B0A04020102020204" pitchFamily="34" charset="0"/>
              </a:rPr>
              <a:t>Increase Emigration Of Old Adults</a:t>
            </a:r>
          </a:p>
          <a:p>
            <a:pPr marL="514350" indent="-514350">
              <a:buFont typeface="+mj-lt"/>
              <a:buAutoNum type="arabicPeriod" startAt="5"/>
            </a:pPr>
            <a:r>
              <a:rPr lang="en-US" sz="3600" dirty="0">
                <a:latin typeface="Arial Black" panose="020B0A04020102020204" pitchFamily="34" charset="0"/>
              </a:rPr>
              <a:t>Decrease Emigration Of Young</a:t>
            </a:r>
          </a:p>
          <a:p>
            <a:pPr marL="514350" indent="-514350">
              <a:buFont typeface="+mj-lt"/>
              <a:buAutoNum type="arabicPeriod" startAt="5"/>
            </a:pPr>
            <a:r>
              <a:rPr lang="en-US" sz="3600" dirty="0">
                <a:latin typeface="Arial Black" panose="020B0A04020102020204" pitchFamily="34" charset="0"/>
              </a:rPr>
              <a:t>Increase Retirement Age</a:t>
            </a:r>
          </a:p>
          <a:p>
            <a:pPr marL="514350" indent="-514350">
              <a:buFont typeface="+mj-lt"/>
              <a:buAutoNum type="arabicPeriod" startAt="5"/>
            </a:pPr>
            <a:r>
              <a:rPr lang="en-US" sz="3600" dirty="0">
                <a:latin typeface="Arial Black" panose="020B0A04020102020204" pitchFamily="34" charset="0"/>
              </a:rPr>
              <a:t>Improve Child Support Infrastructure</a:t>
            </a:r>
          </a:p>
          <a:p>
            <a:pPr marL="514350" indent="-514350">
              <a:buFont typeface="+mj-lt"/>
              <a:buAutoNum type="arabicPeriod" startAt="5"/>
            </a:pPr>
            <a:r>
              <a:rPr lang="en-US" sz="3600" dirty="0">
                <a:latin typeface="Arial Black" panose="020B0A04020102020204" pitchFamily="34" charset="0"/>
              </a:rPr>
              <a:t> Other? </a:t>
            </a:r>
            <a:endParaRPr lang="en-US" sz="3600" dirty="0"/>
          </a:p>
        </p:txBody>
      </p:sp>
      <p:pic>
        <p:nvPicPr>
          <p:cNvPr id="4" name="Picture 3">
            <a:extLst>
              <a:ext uri="{FF2B5EF4-FFF2-40B4-BE49-F238E27FC236}">
                <a16:creationId xmlns:a16="http://schemas.microsoft.com/office/drawing/2014/main" id="{76FA2730-4FCA-45DD-A959-4BB7896E8811}"/>
              </a:ext>
            </a:extLst>
          </p:cNvPr>
          <p:cNvPicPr>
            <a:picLocks noChangeAspect="1"/>
          </p:cNvPicPr>
          <p:nvPr/>
        </p:nvPicPr>
        <p:blipFill>
          <a:blip r:embed="rId2"/>
          <a:stretch>
            <a:fillRect/>
          </a:stretch>
        </p:blipFill>
        <p:spPr>
          <a:xfrm>
            <a:off x="8962330" y="1343818"/>
            <a:ext cx="3108744" cy="1512640"/>
          </a:xfrm>
          <a:prstGeom prst="rect">
            <a:avLst/>
          </a:prstGeom>
        </p:spPr>
      </p:pic>
      <p:pic>
        <p:nvPicPr>
          <p:cNvPr id="5" name="Picture 4">
            <a:extLst>
              <a:ext uri="{FF2B5EF4-FFF2-40B4-BE49-F238E27FC236}">
                <a16:creationId xmlns:a16="http://schemas.microsoft.com/office/drawing/2014/main" id="{AFDF64DC-D782-46BE-9C8E-D10B59A55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225" y="2753491"/>
            <a:ext cx="1917424" cy="2083961"/>
          </a:xfrm>
          <a:prstGeom prst="rect">
            <a:avLst/>
          </a:prstGeom>
        </p:spPr>
      </p:pic>
    </p:spTree>
    <p:extLst>
      <p:ext uri="{BB962C8B-B14F-4D97-AF65-F5344CB8AC3E}">
        <p14:creationId xmlns:p14="http://schemas.microsoft.com/office/powerpoint/2010/main" val="11674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3107</TotalTime>
  <Words>899</Words>
  <Application>Microsoft Office PowerPoint</Application>
  <PresentationFormat>Widescreen</PresentationFormat>
  <Paragraphs>215</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Aharoni</vt:lpstr>
      <vt:lpstr>Arial</vt:lpstr>
      <vt:lpstr>Arial Black</vt:lpstr>
      <vt:lpstr>Calibri</vt:lpstr>
      <vt:lpstr>Century Gothic</vt:lpstr>
      <vt:lpstr>Tahoma</vt:lpstr>
      <vt:lpstr>Wingdings 3</vt:lpstr>
      <vt:lpstr>Wisp</vt:lpstr>
      <vt:lpstr>Japan's Depopulation and Workforce Shortage Crisis: 11 Strategies and a Macro-Research Agenda</vt:lpstr>
      <vt:lpstr>Countries are Depopulating Japan is at the Leading Edge of Change</vt:lpstr>
      <vt:lpstr>PowerPoint Presentation</vt:lpstr>
      <vt:lpstr>PowerPoint Presentation</vt:lpstr>
      <vt:lpstr>1. TECHNOLOGY</vt:lpstr>
      <vt:lpstr>2. IMPORT MORE FOREIGN LABOR</vt:lpstr>
      <vt:lpstr>3. INCREASE BIRTHRATE</vt:lpstr>
      <vt:lpstr>4. ACTIVE AGING - 生涯現役</vt:lpstr>
      <vt:lpstr>PLUS 7 MORE</vt:lpstr>
      <vt:lpstr>A Research Roadmap: Review Relative Impact of Strategies using Hypothetical Data</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STRATEGIES TO ADDRESS DEPOPULATION</dc:title>
  <dc:creator>Cullen Hayashida</dc:creator>
  <cp:lastModifiedBy>Cullen Hayashida</cp:lastModifiedBy>
  <cp:revision>121</cp:revision>
  <cp:lastPrinted>2019-09-27T06:31:31Z</cp:lastPrinted>
  <dcterms:created xsi:type="dcterms:W3CDTF">2019-09-27T06:24:48Z</dcterms:created>
  <dcterms:modified xsi:type="dcterms:W3CDTF">2020-07-28T00:25:59Z</dcterms:modified>
</cp:coreProperties>
</file>